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6" r:id="rId2"/>
    <p:sldId id="281" r:id="rId3"/>
    <p:sldId id="282" r:id="rId4"/>
    <p:sldId id="284" r:id="rId5"/>
    <p:sldId id="285" r:id="rId6"/>
    <p:sldId id="266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305" r:id="rId16"/>
    <p:sldId id="306" r:id="rId17"/>
    <p:sldId id="297" r:id="rId18"/>
    <p:sldId id="294" r:id="rId19"/>
    <p:sldId id="298" r:id="rId20"/>
    <p:sldId id="303" r:id="rId21"/>
    <p:sldId id="301" r:id="rId22"/>
    <p:sldId id="336" r:id="rId23"/>
    <p:sldId id="337" r:id="rId24"/>
    <p:sldId id="329" r:id="rId25"/>
    <p:sldId id="332" r:id="rId26"/>
    <p:sldId id="275" r:id="rId27"/>
    <p:sldId id="268" r:id="rId28"/>
    <p:sldId id="344" r:id="rId29"/>
    <p:sldId id="346" r:id="rId30"/>
    <p:sldId id="345" r:id="rId31"/>
    <p:sldId id="335" r:id="rId32"/>
    <p:sldId id="273" r:id="rId33"/>
    <p:sldId id="269" r:id="rId34"/>
    <p:sldId id="343" r:id="rId35"/>
    <p:sldId id="339" r:id="rId36"/>
    <p:sldId id="338" r:id="rId37"/>
    <p:sldId id="334" r:id="rId38"/>
    <p:sldId id="330" r:id="rId39"/>
    <p:sldId id="331" r:id="rId40"/>
    <p:sldId id="333" r:id="rId41"/>
    <p:sldId id="324" r:id="rId42"/>
    <p:sldId id="328" r:id="rId43"/>
    <p:sldId id="326" r:id="rId44"/>
    <p:sldId id="327" r:id="rId45"/>
    <p:sldId id="323" r:id="rId4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2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5A83E-A0DE-404F-8B65-010FF6DACD03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79D94-2369-4313-8057-2CBA91D9E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6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gradFill>
            <a:gsLst>
              <a:gs pos="70000">
                <a:schemeClr val="tx1">
                  <a:lumMod val="85000"/>
                  <a:lumOff val="15000"/>
                </a:schemeClr>
              </a:gs>
              <a:gs pos="43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effectLst/>
                <a:latin typeface="Times" pitchFamily="18" charset="0"/>
                <a:cs typeface="Times" pitchFamily="18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8600" y="762000"/>
            <a:ext cx="8763000" cy="5715000"/>
          </a:xfrm>
        </p:spPr>
        <p:txBody>
          <a:bodyPr/>
          <a:lstStyle>
            <a:lvl1pPr marL="365760" indent="-256032">
              <a:buClr>
                <a:schemeClr val="tx1"/>
              </a:buClr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Times" pitchFamily="18" charset="0"/>
              </a:defRPr>
            </a:lvl1pPr>
            <a:lvl2pPr marL="658368" indent="-246888">
              <a:buClr>
                <a:schemeClr val="tx1"/>
              </a:buClr>
              <a:buFont typeface="Georgia" pitchFamily="18" charset="0"/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046988" indent="-342900">
              <a:buClr>
                <a:schemeClr val="tx1"/>
              </a:buClr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" pitchFamily="18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0" y="6553200"/>
            <a:ext cx="3048000" cy="304800"/>
          </a:xfrm>
          <a:gradFill>
            <a:gsLst>
              <a:gs pos="0">
                <a:schemeClr val="bg1"/>
              </a:gs>
              <a:gs pos="95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</p:spPr>
        <p:txBody>
          <a:bodyPr/>
          <a:lstStyle>
            <a:lvl1pPr>
              <a:defRPr sz="1200" smtClean="0">
                <a:solidFill>
                  <a:srgbClr val="934C22"/>
                </a:solidFill>
              </a:defRPr>
            </a:lvl1pPr>
          </a:lstStyle>
          <a:p>
            <a:pPr>
              <a:defRPr/>
            </a:pPr>
            <a:r>
              <a:rPr lang="en-US" altLang="zh-CN" smtClean="0"/>
              <a:t>3/3/2013</a:t>
            </a:r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048000" y="6553200"/>
            <a:ext cx="5410200" cy="304800"/>
          </a:xfrm>
          <a:gradFill>
            <a:gsLst>
              <a:gs pos="0">
                <a:schemeClr val="bg1"/>
              </a:gs>
              <a:gs pos="98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</p:spPr>
        <p:txBody>
          <a:bodyPr/>
          <a:lstStyle>
            <a:lvl1pPr algn="l">
              <a:defRPr sz="1200" smtClean="0">
                <a:solidFill>
                  <a:srgbClr val="8B5D3D"/>
                </a:solidFill>
              </a:defRPr>
            </a:lvl1pPr>
          </a:lstStyle>
          <a:p>
            <a:pPr>
              <a:defRPr/>
            </a:pPr>
            <a:r>
              <a:rPr lang="en-US" altLang="zh-CN" smtClean="0"/>
              <a:t>H-&gt;ZZ-&gt;4l Search at ATLAS - H. Yang (SJTU)</a:t>
            </a:r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8458200" y="6553200"/>
            <a:ext cx="685800" cy="304800"/>
          </a:xfrm>
          <a:gradFill>
            <a:gsLst>
              <a:gs pos="0">
                <a:schemeClr val="bg1"/>
              </a:gs>
              <a:gs pos="98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</p:spPr>
        <p:txBody>
          <a:bodyPr/>
          <a:lstStyle>
            <a:lvl1pPr>
              <a:defRPr>
                <a:solidFill>
                  <a:srgbClr val="8B5D3D"/>
                </a:solidFill>
              </a:defRPr>
            </a:lvl1pPr>
          </a:lstStyle>
          <a:p>
            <a:pPr>
              <a:defRPr/>
            </a:pPr>
            <a:fld id="{B99279E6-FEB0-4345-9375-033990C6A9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188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conferenceDisplay.py?confId=202184" TargetMode="External"/><Relationship Id="rId2" Type="http://schemas.openxmlformats.org/officeDocument/2006/relationships/hyperlink" Target="https://indico.cern.ch/conferenceDisplay.py?confId=203084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74799"/>
            <a:ext cx="8208912" cy="125400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Higgs Properties Measurement using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H</a:t>
            </a:r>
            <a:r>
              <a:rPr lang="en-US" sz="4000" dirty="0" smtClean="0">
                <a:sym typeface="Wingdings" pitchFamily="2" charset="2"/>
              </a:rPr>
              <a:t></a:t>
            </a:r>
            <a:r>
              <a:rPr lang="en-US" sz="4000" dirty="0" smtClean="0"/>
              <a:t>ZZ*</a:t>
            </a:r>
            <a:r>
              <a:rPr lang="en-US" sz="4000" dirty="0" smtClean="0">
                <a:sym typeface="Wingdings" pitchFamily="2" charset="2"/>
              </a:rPr>
              <a:t></a:t>
            </a:r>
            <a:r>
              <a:rPr lang="en-US" sz="4000" dirty="0" smtClean="0"/>
              <a:t>4</a:t>
            </a:r>
            <a:r>
              <a:rPr lang="en-US" sz="4000" dirty="0" smtClean="0">
                <a:latin typeface="MT Extra" pitchFamily="18" charset="2"/>
              </a:rPr>
              <a:t>l</a:t>
            </a:r>
            <a:r>
              <a:rPr lang="en-US" sz="4000" dirty="0" smtClean="0"/>
              <a:t> </a:t>
            </a:r>
            <a:r>
              <a:rPr lang="en-US" sz="4000" dirty="0"/>
              <a:t>Decay Channel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772816"/>
            <a:ext cx="6984776" cy="468052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Haijun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Yang and Liang Li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23rd ATLAS Chinese Cluster Meeting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IHEP, Beijing, 2013. 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.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utoShape 2" descr="http://upload.wikimedia.org/wikipedia/zh/thumb/d/d5/SJTU_emblem.svg/250px-SJTU_emblem.svg.png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upload.wikimedia.org/wikipedia/zh/thumb/d/d5/SJTU_emblem.svg/250px-SJTU_emblem.svg.png"/>
          <p:cNvSpPr>
            <a:spLocks noChangeAspect="1" noChangeArrowheads="1"/>
          </p:cNvSpPr>
          <p:nvPr/>
        </p:nvSpPr>
        <p:spPr bwMode="auto">
          <a:xfrm>
            <a:off x="307975" y="-9906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36912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n-US" dirty="0" smtClean="0"/>
              <a:t>Summary of Inclusive Backgrounds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57982"/>
            <a:ext cx="4608512" cy="588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4343"/>
            <a:ext cx="4439047" cy="375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037451"/>
            <a:ext cx="2461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 </a:t>
            </a:r>
            <a:r>
              <a:rPr lang="en-US" sz="3200" b="1" dirty="0" err="1" smtClean="0">
                <a:solidFill>
                  <a:srgbClr val="FF0000"/>
                </a:solidFill>
              </a:rPr>
              <a:t>TeV</a:t>
            </a:r>
            <a:r>
              <a:rPr lang="en-US" sz="3200" b="1" dirty="0" smtClean="0">
                <a:solidFill>
                  <a:srgbClr val="FF0000"/>
                </a:solidFill>
              </a:rPr>
              <a:t>, 4.6fb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-1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343" y="5796553"/>
            <a:ext cx="2669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TeV</a:t>
            </a:r>
            <a:r>
              <a:rPr lang="en-US" sz="3200" b="1" dirty="0" smtClean="0">
                <a:solidFill>
                  <a:srgbClr val="FF0000"/>
                </a:solidFill>
              </a:rPr>
              <a:t>, 20.7fb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-1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269178" y="5877272"/>
            <a:ext cx="1169869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Higgs Mass Resolution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798195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76676" y="4429561"/>
            <a:ext cx="2159820" cy="10156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en-US" sz="2000" b="1" dirty="0" smtClean="0">
                <a:solidFill>
                  <a:srgbClr val="FF0000"/>
                </a:solidFill>
              </a:rPr>
              <a:t>Gaussian fit: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FSR correction &amp;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Z mass constraint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Simulated Higgs Signal Shapes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54" y="836712"/>
            <a:ext cx="595417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3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98592"/>
          </a:xfrm>
        </p:spPr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4</a:t>
            </a:r>
            <a:r>
              <a:rPr lang="en-US" baseline="-25000" dirty="0" smtClean="0">
                <a:latin typeface="MT Extra" pitchFamily="18" charset="2"/>
              </a:rPr>
              <a:t>l</a:t>
            </a:r>
            <a:r>
              <a:rPr lang="en-US" dirty="0" smtClean="0"/>
              <a:t> of </a:t>
            </a:r>
            <a:r>
              <a:rPr lang="en-US" dirty="0"/>
              <a:t>F</a:t>
            </a:r>
            <a:r>
              <a:rPr lang="en-US" dirty="0" smtClean="0"/>
              <a:t>our Different </a:t>
            </a:r>
            <a:r>
              <a:rPr lang="en-US" dirty="0"/>
              <a:t>F</a:t>
            </a:r>
            <a:r>
              <a:rPr lang="en-US" dirty="0" smtClean="0"/>
              <a:t>inal States</a:t>
            </a:r>
            <a:br>
              <a:rPr lang="en-US" dirty="0" smtClean="0"/>
            </a:br>
            <a:r>
              <a:rPr lang="en-US" sz="4000" dirty="0" smtClean="0"/>
              <a:t>(4</a:t>
            </a:r>
            <a:r>
              <a:rPr lang="en-US" sz="4000" dirty="0" smtClean="0">
                <a:latin typeface="Symbol" pitchFamily="18" charset="2"/>
              </a:rPr>
              <a:t>m</a:t>
            </a:r>
            <a:r>
              <a:rPr lang="en-US" sz="4000" dirty="0" smtClean="0"/>
              <a:t>, 2</a:t>
            </a:r>
            <a:r>
              <a:rPr lang="en-US" sz="4000" dirty="0" smtClean="0">
                <a:latin typeface="Symbol" pitchFamily="18" charset="2"/>
              </a:rPr>
              <a:t>m</a:t>
            </a:r>
            <a:r>
              <a:rPr lang="en-US" sz="4000" dirty="0" smtClean="0"/>
              <a:t>2e, 2e2</a:t>
            </a:r>
            <a:r>
              <a:rPr lang="en-US" sz="4000" dirty="0" smtClean="0">
                <a:latin typeface="Symbol" pitchFamily="18" charset="2"/>
              </a:rPr>
              <a:t>m</a:t>
            </a:r>
            <a:r>
              <a:rPr lang="en-US" sz="4000" dirty="0" smtClean="0"/>
              <a:t>, 4e)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43216"/>
            <a:ext cx="4499992" cy="47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94" y="1643216"/>
            <a:ext cx="4501206" cy="47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3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" y="1871749"/>
            <a:ext cx="3841907" cy="386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648" y="980728"/>
            <a:ext cx="5247856" cy="494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82272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>
                <a:sym typeface="Wingdings" pitchFamily="2" charset="2"/>
              </a:rPr>
              <a:t>ZZ*4l mass spectrum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9" name="Oval 8"/>
          <p:cNvSpPr/>
          <p:nvPr/>
        </p:nvSpPr>
        <p:spPr>
          <a:xfrm>
            <a:off x="3995936" y="2924944"/>
            <a:ext cx="1080120" cy="2709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483768" y="3789040"/>
            <a:ext cx="1512168" cy="134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7504" y="5805264"/>
            <a:ext cx="5760640" cy="707886"/>
          </a:xfrm>
          <a:prstGeom prst="rect">
            <a:avLst/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Single </a:t>
            </a:r>
            <a:r>
              <a:rPr lang="en-US" sz="2000" b="1" dirty="0" smtClean="0">
                <a:solidFill>
                  <a:srgbClr val="FF0000"/>
                </a:solidFill>
              </a:rPr>
              <a:t>resonant  Z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4l enhanced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by relaxing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mass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and P</a:t>
            </a:r>
            <a:r>
              <a:rPr lang="en-US" sz="2000" b="1" baseline="-25000" dirty="0" smtClean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 requirements (21 + 141 = 162)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8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/>
          <a:lstStyle/>
          <a:p>
            <a:r>
              <a:rPr lang="en-US" dirty="0" smtClean="0"/>
              <a:t>Single Z </a:t>
            </a:r>
            <a:r>
              <a:rPr lang="en-US" dirty="0" smtClean="0">
                <a:sym typeface="Wingdings" pitchFamily="2" charset="2"/>
              </a:rPr>
              <a:t> 4l </a:t>
            </a:r>
            <a:r>
              <a:rPr lang="en-US" dirty="0" smtClean="0"/>
              <a:t>Resonance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2834"/>
            <a:ext cx="2952328" cy="194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29738"/>
            <a:ext cx="5688632" cy="196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7848872" cy="359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2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0275"/>
          </a:xfrm>
        </p:spPr>
        <p:txBody>
          <a:bodyPr/>
          <a:lstStyle/>
          <a:p>
            <a:r>
              <a:rPr lang="en-US" dirty="0" smtClean="0"/>
              <a:t>Cross Section of Z </a:t>
            </a:r>
            <a:r>
              <a:rPr lang="en-US" dirty="0" smtClean="0">
                <a:sym typeface="Wingdings" pitchFamily="2" charset="2"/>
              </a:rPr>
              <a:t> 4</a:t>
            </a:r>
            <a:r>
              <a:rPr lang="en-US" dirty="0" smtClean="0">
                <a:latin typeface="MT Extra" pitchFamily="18" charset="2"/>
                <a:sym typeface="Wingdings" pitchFamily="2" charset="2"/>
              </a:rPr>
              <a:t>l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03671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ATLAS-COM-PHYS-2013-169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7129"/>
            <a:ext cx="79248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6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</a:t>
            </a:r>
            <a:r>
              <a:rPr lang="en-US" dirty="0" smtClean="0">
                <a:sym typeface="Wingdings" pitchFamily="2" charset="2"/>
              </a:rPr>
              <a:t>ZZ*4</a:t>
            </a:r>
            <a:r>
              <a:rPr lang="en-US" dirty="0" smtClean="0">
                <a:latin typeface="MT Extra" pitchFamily="18" charset="2"/>
                <a:sym typeface="Wingdings" pitchFamily="2" charset="2"/>
              </a:rPr>
              <a:t>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Events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773" y="1240160"/>
            <a:ext cx="7819651" cy="2332856"/>
          </a:xfrm>
        </p:spPr>
        <p:txBody>
          <a:bodyPr/>
          <a:lstStyle/>
          <a:p>
            <a:r>
              <a:rPr lang="en-US" dirty="0" smtClean="0"/>
              <a:t>The number of expected Higgs signal and background events for 4</a:t>
            </a:r>
            <a:r>
              <a:rPr lang="en-US" dirty="0" smtClean="0">
                <a:latin typeface="MT Extra" pitchFamily="18" charset="2"/>
              </a:rPr>
              <a:t>l</a:t>
            </a:r>
            <a:r>
              <a:rPr lang="en-US" dirty="0" smtClean="0"/>
              <a:t> mass in a  ±5 </a:t>
            </a:r>
            <a:r>
              <a:rPr lang="en-US" dirty="0" err="1" smtClean="0"/>
              <a:t>GeV</a:t>
            </a:r>
            <a:r>
              <a:rPr lang="en-US" dirty="0" smtClean="0"/>
              <a:t> mass window around 125 </a:t>
            </a:r>
            <a:r>
              <a:rPr lang="en-US" dirty="0" err="1" smtClean="0"/>
              <a:t>GeV</a:t>
            </a:r>
            <a:r>
              <a:rPr lang="en-US" dirty="0" smtClean="0"/>
              <a:t>, for 7 </a:t>
            </a:r>
            <a:r>
              <a:rPr lang="en-US" dirty="0" err="1" smtClean="0"/>
              <a:t>TeV</a:t>
            </a:r>
            <a:r>
              <a:rPr lang="en-US" dirty="0" smtClean="0"/>
              <a:t> and 8 </a:t>
            </a:r>
            <a:r>
              <a:rPr lang="en-US" dirty="0" err="1" smtClean="0"/>
              <a:t>TeV</a:t>
            </a:r>
            <a:r>
              <a:rPr lang="en-US" dirty="0" smtClean="0"/>
              <a:t> data.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744926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>
                <a:sym typeface="Wingdings" pitchFamily="2" charset="2"/>
              </a:rPr>
              <a:t>ZZ*4</a:t>
            </a:r>
            <a:r>
              <a:rPr lang="en-US" dirty="0" smtClean="0">
                <a:latin typeface="MT Extra" pitchFamily="18" charset="2"/>
                <a:sym typeface="Wingdings" pitchFamily="2" charset="2"/>
              </a:rPr>
              <a:t>l</a:t>
            </a:r>
            <a:r>
              <a:rPr lang="en-US" dirty="0" smtClean="0">
                <a:sym typeface="Wingdings" pitchFamily="2" charset="2"/>
              </a:rPr>
              <a:t> Candidates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63988"/>
            <a:ext cx="4559122" cy="437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63988"/>
            <a:ext cx="4589116" cy="434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1196752"/>
            <a:ext cx="200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12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vs</a:t>
            </a:r>
            <a:r>
              <a:rPr lang="en-US" sz="3200" b="1" dirty="0" smtClean="0">
                <a:solidFill>
                  <a:srgbClr val="FF0000"/>
                </a:solidFill>
              </a:rPr>
              <a:t> M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34</a:t>
            </a:r>
            <a:endParaRPr lang="en-US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5439" y="1215916"/>
            <a:ext cx="1930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12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vs</a:t>
            </a:r>
            <a:r>
              <a:rPr lang="en-US" sz="3200" b="1" dirty="0" smtClean="0">
                <a:solidFill>
                  <a:srgbClr val="FF0000"/>
                </a:solidFill>
              </a:rPr>
              <a:t> M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4l</a:t>
            </a:r>
            <a:endParaRPr lang="en-US" sz="32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11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en-US" dirty="0" smtClean="0"/>
              <a:t>Significance of H</a:t>
            </a:r>
            <a:r>
              <a:rPr lang="en-US" dirty="0" smtClean="0">
                <a:sym typeface="Wingdings" pitchFamily="2" charset="2"/>
              </a:rPr>
              <a:t>ZZ*4</a:t>
            </a:r>
            <a:r>
              <a:rPr lang="en-US" dirty="0" smtClean="0">
                <a:latin typeface="MT Extra" pitchFamily="18" charset="2"/>
                <a:sym typeface="Wingdings" pitchFamily="2" charset="2"/>
              </a:rPr>
              <a:t>l</a:t>
            </a:r>
            <a:endParaRPr lang="en-US" dirty="0">
              <a:latin typeface="MT Extra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280920" cy="124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76871"/>
            <a:ext cx="4496226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39503"/>
            <a:ext cx="4464496" cy="413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652120" y="5157192"/>
            <a:ext cx="504056" cy="504056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32040" y="1844824"/>
            <a:ext cx="576064" cy="432047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11" idx="4"/>
            <a:endCxn id="7" idx="0"/>
          </p:cNvCxnSpPr>
          <p:nvPr/>
        </p:nvCxnSpPr>
        <p:spPr>
          <a:xfrm>
            <a:off x="5220072" y="2276871"/>
            <a:ext cx="684076" cy="288032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6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Higgs Boson Production at LHC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3/3/2013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H-&gt;ZZ-&gt;4l Search at ATLAS - H. Yang (SJTU)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03360F7-B367-4B29-868B-887BD8A61C4B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741363"/>
            <a:ext cx="3055938" cy="585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1484313"/>
            <a:ext cx="50387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2" name="TextBox 6"/>
          <p:cNvSpPr txBox="1">
            <a:spLocks noChangeArrowheads="1"/>
          </p:cNvSpPr>
          <p:nvPr/>
        </p:nvSpPr>
        <p:spPr bwMode="auto">
          <a:xfrm>
            <a:off x="3784600" y="765175"/>
            <a:ext cx="5251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2000">
                <a:solidFill>
                  <a:srgbClr val="0000FF"/>
                </a:solidFill>
              </a:rPr>
              <a:t>Gluon-gluon fusion gg</a:t>
            </a:r>
            <a:r>
              <a:rPr lang="en-US" sz="2000">
                <a:solidFill>
                  <a:srgbClr val="0000FF"/>
                </a:solidFill>
                <a:sym typeface="Wingdings" pitchFamily="2" charset="2"/>
              </a:rPr>
              <a:t>H and vector-boson </a:t>
            </a:r>
          </a:p>
          <a:p>
            <a:pPr eaLnBrk="1" hangingPunct="1"/>
            <a:r>
              <a:rPr lang="en-US" sz="2000">
                <a:solidFill>
                  <a:srgbClr val="0000FF"/>
                </a:solidFill>
                <a:sym typeface="Wingdings" pitchFamily="2" charset="2"/>
              </a:rPr>
              <a:t>fusion qqqqH are dominant</a:t>
            </a:r>
            <a:endParaRPr lang="en-US" sz="2000">
              <a:solidFill>
                <a:srgbClr val="0000FF"/>
              </a:solidFill>
            </a:endParaRPr>
          </a:p>
        </p:txBody>
      </p:sp>
      <p:pic>
        <p:nvPicPr>
          <p:cNvPr id="266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5229225"/>
            <a:ext cx="5129212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4" name="TextBox 7"/>
          <p:cNvSpPr txBox="1">
            <a:spLocks noChangeArrowheads="1"/>
          </p:cNvSpPr>
          <p:nvPr/>
        </p:nvSpPr>
        <p:spPr bwMode="auto">
          <a:xfrm>
            <a:off x="3724275" y="6092825"/>
            <a:ext cx="5311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2000"/>
              <a:t>Inelastic pp cross section at 7 TeV is ~ 60 mb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1692275" y="1190625"/>
            <a:ext cx="215900" cy="22225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2268538" y="4292600"/>
            <a:ext cx="1655762" cy="720725"/>
          </a:xfrm>
          <a:prstGeom prst="wedgeEllipseCallout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Gauge</a:t>
            </a:r>
          </a:p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coupling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1692275" y="5438775"/>
            <a:ext cx="215900" cy="222250"/>
          </a:xfrm>
          <a:prstGeom prst="flowChartConnector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Callout 16"/>
          <p:cNvSpPr/>
          <p:nvPr/>
        </p:nvSpPr>
        <p:spPr>
          <a:xfrm>
            <a:off x="2339752" y="1412777"/>
            <a:ext cx="1656184" cy="720079"/>
          </a:xfrm>
          <a:prstGeom prst="wedgeEllipseCallout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50000"/>
              </a:srgb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B050"/>
                </a:solidFill>
              </a:rPr>
              <a:t>Yukawa</a:t>
            </a:r>
          </a:p>
          <a:p>
            <a:pPr algn="ctr">
              <a:defRPr/>
            </a:pPr>
            <a:r>
              <a:rPr lang="en-US" dirty="0">
                <a:solidFill>
                  <a:srgbClr val="00B050"/>
                </a:solidFill>
              </a:rPr>
              <a:t>coupling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1844675" y="2414588"/>
            <a:ext cx="215900" cy="22225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1619250" y="3860800"/>
            <a:ext cx="215900" cy="222250"/>
          </a:xfrm>
          <a:prstGeom prst="flowChartConnector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en-US" dirty="0" smtClean="0"/>
              <a:t>Best Fitted Higgs Mass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1335"/>
            <a:ext cx="5869310" cy="56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3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</a:t>
            </a:r>
            <a:r>
              <a:rPr lang="en-US" dirty="0" smtClean="0">
                <a:sym typeface="Wingdings" pitchFamily="2" charset="2"/>
              </a:rPr>
              <a:t>ZZ*4l Signal Strength vs. Mass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32856"/>
            <a:ext cx="456281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465980" cy="434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7" y="1124744"/>
            <a:ext cx="68675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475656" y="3356992"/>
            <a:ext cx="0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06" y="2923034"/>
            <a:ext cx="1210514" cy="43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7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Higgs </a:t>
            </a:r>
            <a:r>
              <a:rPr lang="en-US" dirty="0" smtClean="0">
                <a:sym typeface="Wingdings" pitchFamily="2" charset="2"/>
              </a:rPr>
              <a:t> ZZ*  4</a:t>
            </a:r>
            <a:r>
              <a:rPr lang="en-US" dirty="0" smtClean="0">
                <a:latin typeface="MT Extra" pitchFamily="18" charset="2"/>
                <a:sym typeface="Wingdings" pitchFamily="2" charset="2"/>
              </a:rPr>
              <a:t>l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sp>
        <p:nvSpPr>
          <p:cNvPr id="3789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25" y="762000"/>
            <a:ext cx="8569325" cy="5762625"/>
          </a:xfrm>
        </p:spPr>
        <p:txBody>
          <a:bodyPr>
            <a:normAutofit lnSpcReduction="10000"/>
          </a:bodyPr>
          <a:lstStyle/>
          <a:p>
            <a:pPr marL="452437" indent="-342900">
              <a:defRPr/>
            </a:pPr>
            <a:r>
              <a:rPr lang="en-US" dirty="0" smtClean="0">
                <a:ea typeface="宋体" pitchFamily="2" charset="-122"/>
              </a:rPr>
              <a:t> </a:t>
            </a:r>
            <a:r>
              <a:rPr lang="en-US" sz="2800" b="1" dirty="0">
                <a:ea typeface="宋体" pitchFamily="2" charset="-122"/>
              </a:rPr>
              <a:t>Higgs has two types of couplings</a:t>
            </a:r>
          </a:p>
          <a:p>
            <a:pPr marL="745045" lvl="1" indent="-342900">
              <a:defRPr/>
            </a:pPr>
            <a:r>
              <a:rPr lang="en-US" sz="2200" dirty="0">
                <a:solidFill>
                  <a:srgbClr val="FF0000"/>
                </a:solidFill>
                <a:ea typeface="宋体" pitchFamily="2" charset="-122"/>
              </a:rPr>
              <a:t>“Gauge” couplings (to bosons)</a:t>
            </a:r>
          </a:p>
          <a:p>
            <a:pPr marL="745045" lvl="1" indent="-342900">
              <a:defRPr/>
            </a:pPr>
            <a:r>
              <a:rPr lang="en-US" sz="2200" dirty="0">
                <a:solidFill>
                  <a:srgbClr val="0000FF"/>
                </a:solidFill>
                <a:ea typeface="宋体" pitchFamily="2" charset="-122"/>
              </a:rPr>
              <a:t>Yukawa couplings (to fermions)</a:t>
            </a:r>
            <a:endParaRPr lang="en-US" dirty="0">
              <a:solidFill>
                <a:srgbClr val="0000FF"/>
              </a:solidFill>
              <a:ea typeface="宋体" pitchFamily="2" charset="-122"/>
            </a:endParaRPr>
          </a:p>
          <a:p>
            <a:pPr marL="109537" indent="0">
              <a:buNone/>
              <a:defRPr/>
            </a:pPr>
            <a:endParaRPr lang="en-US" sz="2400" dirty="0" smtClean="0">
              <a:ea typeface="宋体" pitchFamily="2" charset="-122"/>
            </a:endParaRPr>
          </a:p>
          <a:p>
            <a:pPr marL="109537" indent="0">
              <a:buFont typeface="Wingdings" pitchFamily="2" charset="2"/>
              <a:buNone/>
              <a:defRPr/>
            </a:pPr>
            <a:endParaRPr lang="en-US" sz="2400" dirty="0" smtClean="0">
              <a:ea typeface="宋体" pitchFamily="2" charset="-122"/>
            </a:endParaRPr>
          </a:p>
          <a:p>
            <a:pPr marL="109537" indent="0">
              <a:buFont typeface="Wingdings" pitchFamily="2" charset="2"/>
              <a:buNone/>
              <a:defRPr/>
            </a:pPr>
            <a:endParaRPr lang="en-US" sz="2400" dirty="0" smtClean="0">
              <a:ea typeface="宋体" pitchFamily="2" charset="-122"/>
            </a:endParaRPr>
          </a:p>
          <a:p>
            <a:pPr marL="109537" indent="0">
              <a:buFont typeface="Wingdings" pitchFamily="2" charset="2"/>
              <a:buNone/>
              <a:defRPr/>
            </a:pPr>
            <a:endParaRPr lang="en-US" sz="2400" dirty="0" smtClean="0">
              <a:ea typeface="宋体" pitchFamily="2" charset="-122"/>
            </a:endParaRPr>
          </a:p>
          <a:p>
            <a:pPr marL="109537" indent="0">
              <a:buFont typeface="Wingdings" pitchFamily="2" charset="2"/>
              <a:buNone/>
              <a:defRPr/>
            </a:pPr>
            <a:endParaRPr lang="en-US" sz="2400" dirty="0">
              <a:ea typeface="宋体" pitchFamily="2" charset="-122"/>
            </a:endParaRPr>
          </a:p>
          <a:p>
            <a:pPr marL="109537" indent="0">
              <a:buFont typeface="Wingdings" pitchFamily="2" charset="2"/>
              <a:buNone/>
              <a:defRPr/>
            </a:pPr>
            <a:endParaRPr lang="en-US" sz="2400" dirty="0" smtClean="0">
              <a:ea typeface="宋体" pitchFamily="2" charset="-122"/>
            </a:endParaRPr>
          </a:p>
          <a:p>
            <a:pPr marL="109537" indent="0">
              <a:buFont typeface="Wingdings" pitchFamily="2" charset="2"/>
              <a:buNone/>
              <a:defRPr/>
            </a:pPr>
            <a:endParaRPr lang="en-US" sz="2400" dirty="0" smtClean="0">
              <a:ea typeface="宋体" pitchFamily="2" charset="-122"/>
            </a:endParaRPr>
          </a:p>
          <a:p>
            <a:pPr marL="109537" indent="0">
              <a:buFont typeface="Wingdings" pitchFamily="2" charset="2"/>
              <a:buNone/>
              <a:defRPr/>
            </a:pPr>
            <a:endParaRPr lang="en-US" sz="2400" dirty="0" smtClean="0">
              <a:ea typeface="宋体" pitchFamily="2" charset="-122"/>
            </a:endParaRPr>
          </a:p>
          <a:p>
            <a:pPr marL="109537" indent="0">
              <a:buFont typeface="Wingdings" pitchFamily="2" charset="2"/>
              <a:buNone/>
              <a:defRPr/>
            </a:pPr>
            <a:endParaRPr lang="en-US" sz="2400" b="1" dirty="0">
              <a:solidFill>
                <a:srgbClr val="0000FF"/>
              </a:solidFill>
              <a:ea typeface="宋体" pitchFamily="2" charset="-122"/>
            </a:endParaRPr>
          </a:p>
          <a:p>
            <a:pPr marL="452437" indent="-342900">
              <a:defRPr/>
            </a:pPr>
            <a:r>
              <a:rPr lang="en-US" dirty="0" smtClean="0">
                <a:ea typeface="宋体" pitchFamily="2" charset="-122"/>
              </a:rPr>
              <a:t>Explore tension between SM value and observation from different Higgs </a:t>
            </a:r>
            <a:r>
              <a:rPr lang="en-US" dirty="0" smtClean="0">
                <a:ea typeface="宋体" pitchFamily="2" charset="-122"/>
                <a:sym typeface="Wingdings" pitchFamily="2" charset="2"/>
              </a:rPr>
              <a:t>production modes: </a:t>
            </a:r>
            <a:r>
              <a:rPr lang="en-US" dirty="0" smtClean="0">
                <a:ea typeface="宋体" pitchFamily="2" charset="-12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  <a:ea typeface="宋体" pitchFamily="2" charset="-122"/>
              </a:rPr>
              <a:t>m</a:t>
            </a:r>
            <a:r>
              <a:rPr lang="en-US" b="1" i="1" baseline="-25000" dirty="0" err="1" smtClean="0">
                <a:solidFill>
                  <a:srgbClr val="FF0000"/>
                </a:solidFill>
                <a:ea typeface="宋体" pitchFamily="2" charset="-122"/>
              </a:rPr>
              <a:t>VBF+VH</a:t>
            </a:r>
            <a:r>
              <a:rPr lang="en-US" b="1" dirty="0" smtClean="0">
                <a:solidFill>
                  <a:srgbClr val="FF0000"/>
                </a:solidFill>
                <a:ea typeface="宋体" pitchFamily="2" charset="-122"/>
              </a:rPr>
              <a:t>  vs. </a:t>
            </a: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  <a:ea typeface="宋体" pitchFamily="2" charset="-122"/>
              </a:rPr>
              <a:t>m</a:t>
            </a:r>
            <a:r>
              <a:rPr lang="en-US" b="1" baseline="-25000" dirty="0" err="1" smtClean="0">
                <a:solidFill>
                  <a:srgbClr val="FF0000"/>
                </a:solidFill>
                <a:ea typeface="宋体" pitchFamily="2" charset="-122"/>
              </a:rPr>
              <a:t>ggF+ttH</a:t>
            </a:r>
            <a:r>
              <a:rPr lang="en-US" b="1" baseline="-25000" dirty="0" smtClean="0">
                <a:solidFill>
                  <a:srgbClr val="FF0000"/>
                </a:solidFill>
                <a:ea typeface="宋体" pitchFamily="2" charset="-122"/>
              </a:rPr>
              <a:t> </a:t>
            </a:r>
            <a:endParaRPr lang="en-US" b="1" dirty="0" smtClean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3/3/2013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H-&gt;ZZ-&gt;4l Search at ATLAS - H. Yang (SJTU)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82674A9-E050-40C6-9BFE-F7F138938687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  <p:pic>
        <p:nvPicPr>
          <p:cNvPr id="4916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0708"/>
            <a:ext cx="4248472" cy="314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87129"/>
            <a:ext cx="4333610" cy="420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6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Strength for </a:t>
            </a:r>
            <a:r>
              <a:rPr lang="en-US" dirty="0" err="1" smtClean="0"/>
              <a:t>ggF</a:t>
            </a:r>
            <a:r>
              <a:rPr lang="en-US" dirty="0" smtClean="0"/>
              <a:t> and VBF Productions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1D projections on the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baseline="-25000" dirty="0" err="1" smtClean="0"/>
              <a:t>ggF+ttH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baseline="-25000" dirty="0" err="1" smtClean="0"/>
              <a:t>VBF+VH</a:t>
            </a:r>
            <a:r>
              <a:rPr lang="en-US" dirty="0" smtClean="0"/>
              <a:t> with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fixed as  its best fitted mass.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ggF+ttH</a:t>
            </a:r>
            <a:r>
              <a:rPr lang="en-US" b="1" dirty="0" smtClean="0">
                <a:solidFill>
                  <a:srgbClr val="FF0000"/>
                </a:solidFill>
              </a:rPr>
              <a:t>=1.61+0.78(-0.51)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s/</a:t>
            </a: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SM</a:t>
            </a:r>
            <a:endParaRPr lang="en-US" b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     </a:t>
            </a: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VBF+VH</a:t>
            </a:r>
            <a:r>
              <a:rPr lang="en-US" b="1" dirty="0" smtClean="0">
                <a:solidFill>
                  <a:srgbClr val="FF0000"/>
                </a:solidFill>
              </a:rPr>
              <a:t>=2.06+4.87(-1.88)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s/</a:t>
            </a: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SM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3/3/2013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H-&gt;ZZ-&gt;4l Search at ATLAS - H. Yang (SJTU)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99279E6-FEB0-4345-9375-033990C6A9C7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8136904" cy="384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952500"/>
            <a:ext cx="3143250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</a:t>
            </a:r>
            <a:r>
              <a:rPr lang="en-US" dirty="0" smtClean="0">
                <a:sym typeface="Wingdings" pitchFamily="2" charset="2"/>
              </a:rPr>
              <a:t>ZZ*4l : Spin and Parity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7950" y="692150"/>
            <a:ext cx="8763000" cy="34877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Fully reconstructed final state allows measuring Spin/CP:</a:t>
            </a:r>
          </a:p>
          <a:p>
            <a:pPr lvl="1">
              <a:defRPr/>
            </a:pPr>
            <a:r>
              <a:rPr lang="en-US" dirty="0" smtClean="0"/>
              <a:t>Five kinematic angles (production, decay)</a:t>
            </a:r>
          </a:p>
          <a:p>
            <a:pPr lvl="1">
              <a:defRPr/>
            </a:pPr>
            <a:r>
              <a:rPr lang="en-US" dirty="0" smtClean="0"/>
              <a:t>Invariant mass of the primary Z and the secondary Z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Discriminate 0</a:t>
            </a:r>
            <a:r>
              <a:rPr lang="en-US" baseline="30000" dirty="0" smtClean="0"/>
              <a:t>+</a:t>
            </a:r>
            <a:r>
              <a:rPr lang="en-US" dirty="0" smtClean="0"/>
              <a:t> (SM) hypothesis against:</a:t>
            </a:r>
          </a:p>
          <a:p>
            <a:pPr lvl="1">
              <a:defRPr/>
            </a:pPr>
            <a:r>
              <a:rPr lang="en-US" dirty="0" smtClean="0"/>
              <a:t>0</a:t>
            </a:r>
            <a:r>
              <a:rPr lang="en-US" baseline="30000" dirty="0" smtClean="0"/>
              <a:t>-</a:t>
            </a:r>
            <a:r>
              <a:rPr lang="en-US" dirty="0" smtClean="0"/>
              <a:t> (CP odd), 1</a:t>
            </a:r>
            <a:r>
              <a:rPr lang="en-US" baseline="30000" dirty="0" smtClean="0"/>
              <a:t>+</a:t>
            </a:r>
            <a:r>
              <a:rPr lang="en-US" dirty="0" smtClean="0"/>
              <a:t>, 1</a:t>
            </a:r>
            <a:r>
              <a:rPr lang="en-US" baseline="30000" dirty="0" smtClean="0"/>
              <a:t>-</a:t>
            </a:r>
          </a:p>
          <a:p>
            <a:pPr lvl="1"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-</a:t>
            </a:r>
            <a:r>
              <a:rPr lang="en-US" dirty="0" smtClean="0"/>
              <a:t> (pseudo-tensor)</a:t>
            </a:r>
          </a:p>
          <a:p>
            <a:pPr lvl="1">
              <a:defRPr/>
            </a:pPr>
            <a:r>
              <a:rPr lang="en-US" dirty="0"/>
              <a:t>2</a:t>
            </a:r>
            <a:r>
              <a:rPr lang="en-US" baseline="30000" dirty="0"/>
              <a:t>+</a:t>
            </a:r>
            <a:r>
              <a:rPr lang="en-US" baseline="-25000" dirty="0"/>
              <a:t>m</a:t>
            </a:r>
            <a:r>
              <a:rPr lang="en-US" dirty="0"/>
              <a:t> (graviton-like </a:t>
            </a:r>
            <a:r>
              <a:rPr lang="en-US" dirty="0" smtClean="0"/>
              <a:t>tensor, </a:t>
            </a:r>
            <a:r>
              <a:rPr lang="en-US" dirty="0"/>
              <a:t>minimal coupling)</a:t>
            </a:r>
          </a:p>
          <a:p>
            <a:pPr marL="411480" lvl="1" indent="0">
              <a:buFont typeface="Georgia" pitchFamily="18" charset="0"/>
              <a:buNone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3/3/2013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H-&gt;ZZ-&gt;4l Search at ATLAS - H. Yang (SJTU)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BF4BFCF-E97A-4418-ADA9-2F7BDDA60A4A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832694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0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</a:t>
            </a:r>
            <a:r>
              <a:rPr lang="en-US" dirty="0">
                <a:sym typeface="Wingdings" pitchFamily="2" charset="2"/>
              </a:rPr>
              <a:t>ZZ*4l : Spin and </a:t>
            </a:r>
            <a:r>
              <a:rPr lang="en-US" dirty="0" smtClean="0">
                <a:sym typeface="Wingdings" pitchFamily="2" charset="2"/>
              </a:rPr>
              <a:t>Parity</a:t>
            </a:r>
            <a:endParaRPr lang="en-US" dirty="0"/>
          </a:p>
        </p:txBody>
      </p:sp>
      <p:sp>
        <p:nvSpPr>
          <p:cNvPr id="4813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150" y="692150"/>
            <a:ext cx="8763000" cy="1368425"/>
          </a:xfrm>
        </p:spPr>
        <p:txBody>
          <a:bodyPr/>
          <a:lstStyle/>
          <a:p>
            <a:pPr marL="365125" indent="-255588"/>
            <a:r>
              <a:rPr lang="en-US" dirty="0" smtClean="0">
                <a:ea typeface="宋体" pitchFamily="2" charset="-122"/>
              </a:rPr>
              <a:t> Two multivariate discriminants used:</a:t>
            </a:r>
          </a:p>
          <a:p>
            <a:pPr marL="657225" lvl="1" indent="-246063"/>
            <a:r>
              <a:rPr lang="en-US" dirty="0" smtClean="0">
                <a:ea typeface="宋体" pitchFamily="2" charset="-122"/>
              </a:rPr>
              <a:t>Boosted Decision Trees (BDT)</a:t>
            </a:r>
          </a:p>
          <a:p>
            <a:pPr marL="657225" lvl="1" indent="-246063"/>
            <a:r>
              <a:rPr lang="en-US" dirty="0" smtClean="0">
                <a:ea typeface="宋体" pitchFamily="2" charset="-122"/>
              </a:rPr>
              <a:t>Matrix-Element calculation for each spin / CP (</a:t>
            </a:r>
            <a:r>
              <a:rPr lang="en-US" dirty="0" err="1" smtClean="0">
                <a:ea typeface="宋体" pitchFamily="2" charset="-122"/>
              </a:rPr>
              <a:t>J</a:t>
            </a:r>
            <a:r>
              <a:rPr lang="en-US" baseline="30000" dirty="0" err="1" smtClean="0">
                <a:ea typeface="宋体" pitchFamily="2" charset="-122"/>
              </a:rPr>
              <a:t>p</a:t>
            </a:r>
            <a:r>
              <a:rPr lang="en-US" dirty="0" smtClean="0">
                <a:ea typeface="宋体" pitchFamily="2" charset="-122"/>
              </a:rPr>
              <a:t>-MELA)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3/3/2013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H-&gt;ZZ-&gt;4l Search at ATLAS - H. Yang (SJTU)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40F5BD2-E8EC-4F9F-831F-9B02222B4EB6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63846" y="4725144"/>
            <a:ext cx="84286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è"/>
              <a:defRPr/>
            </a:pPr>
            <a:r>
              <a:rPr lang="en-US" sz="2000" b="1" dirty="0" smtClean="0">
                <a:solidFill>
                  <a:srgbClr val="FF0000"/>
                </a:solidFill>
                <a:cs typeface="+mn-cs"/>
              </a:rPr>
              <a:t>Data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strongly </a:t>
            </a:r>
            <a:r>
              <a:rPr lang="en-US" sz="2000" b="1" dirty="0" err="1">
                <a:solidFill>
                  <a:srgbClr val="FF0000"/>
                </a:solidFill>
                <a:cs typeface="+mn-cs"/>
              </a:rPr>
              <a:t>favour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 0</a:t>
            </a:r>
            <a:r>
              <a:rPr lang="en-US" sz="2000" b="1" baseline="30000" dirty="0">
                <a:solidFill>
                  <a:srgbClr val="FF0000"/>
                </a:solidFill>
                <a:cs typeface="+mn-cs"/>
              </a:rPr>
              <a:t>+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+mn-cs"/>
              </a:rPr>
              <a:t>vs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 0</a:t>
            </a:r>
            <a:r>
              <a:rPr lang="en-US" sz="2000" b="1" baseline="30000" dirty="0">
                <a:solidFill>
                  <a:srgbClr val="FF0000"/>
                </a:solidFill>
                <a:cs typeface="+mn-cs"/>
              </a:rPr>
              <a:t>-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: </a:t>
            </a:r>
            <a:endParaRPr lang="en-US" sz="2000" b="1" dirty="0" smtClean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</a:t>
            </a:r>
            <a:r>
              <a:rPr lang="en-US" sz="2000" dirty="0" smtClean="0">
                <a:solidFill>
                  <a:srgbClr val="FF0000"/>
                </a:solidFill>
                <a:cs typeface="+mn-cs"/>
              </a:rPr>
              <a:t>0</a:t>
            </a:r>
            <a:r>
              <a:rPr lang="en-US" sz="2000" baseline="30000" dirty="0" smtClean="0">
                <a:solidFill>
                  <a:srgbClr val="FF0000"/>
                </a:solidFill>
                <a:cs typeface="+mn-cs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000" dirty="0">
                <a:solidFill>
                  <a:srgbClr val="FF0000"/>
                </a:solidFill>
                <a:cs typeface="+mn-cs"/>
              </a:rPr>
              <a:t>hypothesis is excluded at </a:t>
            </a:r>
            <a:r>
              <a:rPr lang="en-US" sz="2000" dirty="0" smtClean="0">
                <a:solidFill>
                  <a:srgbClr val="FF0000"/>
                </a:solidFill>
                <a:cs typeface="+mn-cs"/>
              </a:rPr>
              <a:t>98.7% </a:t>
            </a:r>
            <a:r>
              <a:rPr lang="en-US" sz="2000" dirty="0">
                <a:solidFill>
                  <a:srgbClr val="FF0000"/>
                </a:solidFill>
                <a:cs typeface="+mn-cs"/>
              </a:rPr>
              <a:t>C.L</a:t>
            </a:r>
            <a:r>
              <a:rPr lang="en-US" sz="2000" dirty="0" smtClean="0">
                <a:solidFill>
                  <a:srgbClr val="FF0000"/>
                </a:solidFill>
                <a:cs typeface="+mn-cs"/>
              </a:rPr>
              <a:t>., (</a:t>
            </a:r>
            <a:r>
              <a:rPr lang="en-US" sz="2000" dirty="0" smtClean="0">
                <a:solidFill>
                  <a:srgbClr val="FF0000"/>
                </a:solidFill>
              </a:rPr>
              <a:t>2.2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 ,expected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2.17s)</a:t>
            </a:r>
            <a:b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</a:br>
            <a:r>
              <a:rPr lang="en-US" sz="2000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 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0</a:t>
            </a:r>
            <a:r>
              <a:rPr lang="en-US" sz="2000" baseline="30000" dirty="0">
                <a:solidFill>
                  <a:srgbClr val="0070C0"/>
                </a:solidFill>
                <a:sym typeface="Wingdings" pitchFamily="2" charset="2"/>
              </a:rPr>
              <a:t>+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70C0"/>
                </a:solidFill>
                <a:sym typeface="Wingdings" pitchFamily="2" charset="2"/>
              </a:rPr>
              <a:t>vs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000" baseline="30000" dirty="0">
                <a:solidFill>
                  <a:srgbClr val="0070C0"/>
                </a:solidFill>
                <a:sym typeface="Wingdings" pitchFamily="2" charset="2"/>
              </a:rPr>
              <a:t>+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: observed separation 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99.9% 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C.L. 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(3.05</a:t>
            </a:r>
            <a:r>
              <a:rPr lang="en-US" sz="2000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, expected 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2.31</a:t>
            </a:r>
            <a:r>
              <a:rPr lang="en-US" sz="2000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)</a:t>
            </a:r>
            <a:endParaRPr lang="en-US" sz="2000" dirty="0">
              <a:solidFill>
                <a:srgbClr val="0070C0"/>
              </a:solidFill>
              <a:latin typeface="Symbol" pitchFamily="18" charset="2"/>
              <a:sym typeface="Wingdings" pitchFamily="2" charset="2"/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 0</a:t>
            </a:r>
            <a:r>
              <a:rPr lang="en-US" sz="2000" baseline="30000" dirty="0">
                <a:solidFill>
                  <a:srgbClr val="0070C0"/>
                </a:solidFill>
                <a:sym typeface="Wingdings" pitchFamily="2" charset="2"/>
              </a:rPr>
              <a:t>+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70C0"/>
                </a:solidFill>
                <a:sym typeface="Wingdings" pitchFamily="2" charset="2"/>
              </a:rPr>
              <a:t>vs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000" baseline="30000" dirty="0" smtClean="0">
                <a:solidFill>
                  <a:srgbClr val="0070C0"/>
                </a:solidFill>
                <a:sym typeface="Wingdings" pitchFamily="2" charset="2"/>
              </a:rPr>
              <a:t>-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: observed separation  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99.6% 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C.L. 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(2.66</a:t>
            </a:r>
            <a:r>
              <a:rPr lang="en-US" sz="2000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US" sz="2000" dirty="0">
                <a:solidFill>
                  <a:srgbClr val="0070C0"/>
                </a:solidFill>
                <a:sym typeface="Wingdings" pitchFamily="2" charset="2"/>
              </a:rPr>
              <a:t>, expected 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3.86</a:t>
            </a:r>
            <a:r>
              <a:rPr lang="en-US" sz="2000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)</a:t>
            </a:r>
            <a:endParaRPr lang="en-US" sz="2000" dirty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è"/>
              <a:defRPr/>
            </a:pPr>
            <a:r>
              <a:rPr lang="en-US" sz="2000" dirty="0">
                <a:solidFill>
                  <a:srgbClr val="FF0000"/>
                </a:solidFill>
                <a:cs typeface="+mn-cs"/>
                <a:sym typeface="Wingdings" pitchFamily="2" charset="2"/>
              </a:rPr>
              <a:t>0</a:t>
            </a:r>
            <a:r>
              <a:rPr lang="en-US" sz="2000" baseline="30000" dirty="0">
                <a:solidFill>
                  <a:srgbClr val="FF0000"/>
                </a:solidFill>
                <a:cs typeface="+mn-cs"/>
                <a:sym typeface="Wingdings" pitchFamily="2" charset="2"/>
              </a:rPr>
              <a:t>+</a:t>
            </a:r>
            <a:r>
              <a:rPr lang="en-US" sz="2000" dirty="0">
                <a:solidFill>
                  <a:srgbClr val="FF0000"/>
                </a:solidFill>
                <a:cs typeface="+mn-cs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+mn-cs"/>
                <a:sym typeface="Wingdings" pitchFamily="2" charset="2"/>
              </a:rPr>
              <a:t>vs</a:t>
            </a:r>
            <a:r>
              <a:rPr lang="en-US" sz="2000" dirty="0">
                <a:solidFill>
                  <a:srgbClr val="FF0000"/>
                </a:solidFill>
                <a:cs typeface="+mn-cs"/>
                <a:sym typeface="Wingdings" pitchFamily="2" charset="2"/>
              </a:rPr>
              <a:t> 2</a:t>
            </a:r>
            <a:r>
              <a:rPr lang="en-US" sz="2000" baseline="30000" dirty="0">
                <a:solidFill>
                  <a:srgbClr val="FF0000"/>
                </a:solidFill>
                <a:cs typeface="+mn-cs"/>
                <a:sym typeface="Wingdings" pitchFamily="2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cs typeface="+mn-cs"/>
                <a:sym typeface="Wingdings" pitchFamily="2" charset="2"/>
              </a:rPr>
              <a:t> : observed separation </a:t>
            </a: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78.7% C.L. (0.8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, expected 2.09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en-US" sz="2000" dirty="0">
              <a:solidFill>
                <a:srgbClr val="FF0000"/>
              </a:solidFill>
              <a:latin typeface="Symbol" pitchFamily="18" charset="2"/>
              <a:cs typeface="+mn-cs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è"/>
              <a:defRPr/>
            </a:pPr>
            <a:r>
              <a:rPr lang="en-US" sz="2000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0</a:t>
            </a:r>
            <a:r>
              <a:rPr lang="en-US" sz="2000" baseline="30000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+</a:t>
            </a:r>
            <a:r>
              <a:rPr lang="en-US" sz="2000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cs typeface="+mn-cs"/>
                <a:sym typeface="Wingdings" pitchFamily="2" charset="2"/>
              </a:rPr>
              <a:t>vs</a:t>
            </a:r>
            <a:r>
              <a:rPr lang="en-US" sz="2000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 2</a:t>
            </a:r>
            <a:r>
              <a:rPr lang="en-US" sz="2000" baseline="30000" dirty="0">
                <a:solidFill>
                  <a:srgbClr val="FF0000"/>
                </a:solidFill>
                <a:cs typeface="+mn-cs"/>
                <a:sym typeface="Wingdings" pitchFamily="2" charset="2"/>
              </a:rPr>
              <a:t>+</a:t>
            </a:r>
            <a:r>
              <a:rPr lang="en-US" sz="2000" dirty="0">
                <a:solidFill>
                  <a:srgbClr val="FF0000"/>
                </a:solidFill>
                <a:cs typeface="+mn-cs"/>
                <a:sym typeface="Wingdings" pitchFamily="2" charset="2"/>
              </a:rPr>
              <a:t> is excluded at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92.7</a:t>
            </a:r>
            <a:r>
              <a:rPr lang="en-US" sz="2000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% </a:t>
            </a:r>
            <a:r>
              <a:rPr lang="en-US" sz="2000" dirty="0">
                <a:solidFill>
                  <a:srgbClr val="FF0000"/>
                </a:solidFill>
                <a:cs typeface="+mn-cs"/>
                <a:sym typeface="Wingdings" pitchFamily="2" charset="2"/>
              </a:rPr>
              <a:t>C.L</a:t>
            </a:r>
            <a:r>
              <a:rPr lang="en-US" sz="2000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. (1.45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, expected 1.09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)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7" y="1988840"/>
            <a:ext cx="8352928" cy="268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6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Contributions to ATLAS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Physics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Analyses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ZZ4l Mass, Signal Strength, Spin, Parity etc.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ATLAS-COM-PHYS-2013-144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ATLAS-COM-PHYS-2013-145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ATLAS-COM-PHYS-2013-146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Z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4l Single Resonance Cross Section and BR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ATLAS-COM-PHYS-2013-169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6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Plan of SJTU Group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Muon</a:t>
            </a:r>
            <a:r>
              <a:rPr lang="en-US" b="1" dirty="0">
                <a:solidFill>
                  <a:srgbClr val="FF0000"/>
                </a:solidFill>
              </a:rPr>
              <a:t> New Small Wheel Detector </a:t>
            </a:r>
            <a:r>
              <a:rPr lang="en-US" b="1" dirty="0" smtClean="0">
                <a:solidFill>
                  <a:srgbClr val="FF0000"/>
                </a:solidFill>
              </a:rPr>
              <a:t>Upgrade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(collaborate with USTC, SDU and UM)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Development </a:t>
            </a:r>
            <a:r>
              <a:rPr lang="en-US" sz="2800" dirty="0"/>
              <a:t>of </a:t>
            </a:r>
            <a:r>
              <a:rPr lang="en-US" sz="2800" dirty="0" err="1"/>
              <a:t>sTGC</a:t>
            </a:r>
            <a:r>
              <a:rPr lang="en-US" sz="2800" dirty="0"/>
              <a:t> segment finding algorithm including simulation, look-up table preparation and performance </a:t>
            </a:r>
            <a:r>
              <a:rPr lang="en-US" sz="2800" dirty="0" smtClean="0"/>
              <a:t>studies</a:t>
            </a:r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Participation in NSW test beam experiments to study new detector performance and signal </a:t>
            </a:r>
            <a:r>
              <a:rPr lang="en-US" sz="2800" dirty="0" smtClean="0"/>
              <a:t>characteristics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Liang Li is visiting CERN from March 2 – May 25 for EE chambers installation and NSW simulation work.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38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51058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833586"/>
            <a:ext cx="425450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013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963" y="568492"/>
            <a:ext cx="4264533" cy="568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6" y="548680"/>
            <a:ext cx="4175379" cy="570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3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08050"/>
            <a:ext cx="4878387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Higgs Boson Decay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7950" y="692150"/>
            <a:ext cx="4392613" cy="5764213"/>
          </a:xfrm>
        </p:spPr>
        <p:txBody>
          <a:bodyPr>
            <a:normAutofit lnSpcReduction="10000"/>
          </a:bodyPr>
          <a:lstStyle/>
          <a:p>
            <a:pPr marL="109728" indent="0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00FF"/>
                </a:solidFill>
              </a:rPr>
              <a:t>Higgs decay branching </a:t>
            </a:r>
          </a:p>
          <a:p>
            <a:pPr marL="109728" indent="0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00FF"/>
                </a:solidFill>
              </a:rPr>
              <a:t>ratio at  </a:t>
            </a:r>
            <a:r>
              <a:rPr lang="en-US" b="1" dirty="0" err="1" smtClean="0">
                <a:solidFill>
                  <a:srgbClr val="0000FF"/>
                </a:solidFill>
              </a:rPr>
              <a:t>m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H</a:t>
            </a:r>
            <a:r>
              <a:rPr lang="en-US" b="1" dirty="0" smtClean="0">
                <a:solidFill>
                  <a:srgbClr val="0000FF"/>
                </a:solidFill>
              </a:rPr>
              <a:t>=125 </a:t>
            </a:r>
            <a:r>
              <a:rPr lang="en-US" b="1" dirty="0" err="1" smtClean="0">
                <a:solidFill>
                  <a:srgbClr val="0000FF"/>
                </a:solidFill>
              </a:rPr>
              <a:t>GeV</a:t>
            </a:r>
            <a:endParaRPr lang="en-US" b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bb: 57.7% (huge QCD background)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B050"/>
                </a:solidFill>
              </a:rPr>
              <a:t>WW: 21.5% (easy identification in di-lepton mode, complex background)</a:t>
            </a:r>
            <a:endParaRPr lang="en-US" sz="2400" dirty="0" smtClean="0">
              <a:solidFill>
                <a:srgbClr val="00B050"/>
              </a:solidFill>
              <a:latin typeface="Symbol" pitchFamily="18" charset="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tt</a:t>
            </a:r>
            <a:r>
              <a:rPr lang="en-US" sz="2400" dirty="0" smtClean="0">
                <a:solidFill>
                  <a:srgbClr val="FF0000"/>
                </a:solidFill>
              </a:rPr>
              <a:t>: 6.3% (complex final states with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leptonic</a:t>
            </a:r>
            <a:r>
              <a:rPr lang="en-US" sz="2400" dirty="0" smtClean="0">
                <a:solidFill>
                  <a:srgbClr val="FF0000"/>
                </a:solidFill>
              </a:rPr>
              <a:t> and/or </a:t>
            </a:r>
            <a:r>
              <a:rPr lang="en-US" sz="2400" dirty="0" err="1" smtClean="0">
                <a:solidFill>
                  <a:srgbClr val="FF0000"/>
                </a:solidFill>
              </a:rPr>
              <a:t>hadronic</a:t>
            </a:r>
            <a:r>
              <a:rPr lang="en-US" sz="2400" dirty="0" smtClean="0">
                <a:solidFill>
                  <a:srgbClr val="FF0000"/>
                </a:solidFill>
              </a:rPr>
              <a:t> decays)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ZZ*: 2.6% (“gold-plated”, clean signature of 4-lepton, high S/B, excellent mass peak)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rgbClr val="FF33CC"/>
                </a:solidFill>
                <a:latin typeface="Symbol" pitchFamily="18" charset="2"/>
              </a:rPr>
              <a:t>gg</a:t>
            </a:r>
            <a:r>
              <a:rPr lang="en-US" sz="2400" dirty="0" smtClean="0">
                <a:solidFill>
                  <a:srgbClr val="FF33CC"/>
                </a:solidFill>
              </a:rPr>
              <a:t>: 0.23% (excellent mass resolution, high sensitivity)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3/3/2013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H-&gt;ZZ-&gt;4l Search at ATLAS - H. Yang (SJTU)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2068AB2-B45C-44E0-865A-006F4D7D6209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227763" y="1125538"/>
            <a:ext cx="0" cy="3743325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7" name="TextBox 10"/>
          <p:cNvSpPr txBox="1">
            <a:spLocks noChangeArrowheads="1"/>
          </p:cNvSpPr>
          <p:nvPr/>
        </p:nvSpPr>
        <p:spPr bwMode="auto">
          <a:xfrm>
            <a:off x="4756150" y="5622925"/>
            <a:ext cx="4208463" cy="8302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Higgs boson production rate: 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</a:rPr>
              <a:t>1 out of 10</a:t>
            </a:r>
            <a:r>
              <a:rPr lang="en-US" sz="2400" baseline="30000">
                <a:solidFill>
                  <a:srgbClr val="FF0000"/>
                </a:solidFill>
              </a:rPr>
              <a:t>12</a:t>
            </a:r>
            <a:r>
              <a:rPr lang="en-US" sz="2400">
                <a:solidFill>
                  <a:srgbClr val="FF0000"/>
                </a:solidFill>
              </a:rPr>
              <a:t> collision events</a:t>
            </a:r>
          </a:p>
        </p:txBody>
      </p:sp>
    </p:spTree>
    <p:extLst>
      <p:ext uri="{BB962C8B-B14F-4D97-AF65-F5344CB8AC3E}">
        <p14:creationId xmlns:p14="http://schemas.microsoft.com/office/powerpoint/2010/main" val="1073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60" y="376262"/>
            <a:ext cx="6769100" cy="58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582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上海交通大学</a:t>
            </a:r>
            <a:r>
              <a:rPr lang="en-US" altLang="zh-CN" b="1" dirty="0" smtClean="0">
                <a:solidFill>
                  <a:srgbClr val="FF0000"/>
                </a:solidFill>
              </a:rPr>
              <a:t>ATLAS</a:t>
            </a:r>
            <a:r>
              <a:rPr lang="zh-CN" altLang="en-US" b="1" dirty="0" smtClean="0">
                <a:solidFill>
                  <a:srgbClr val="FF0000"/>
                </a:solidFill>
              </a:rPr>
              <a:t>实验组招聘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招</a:t>
            </a:r>
            <a:r>
              <a:rPr lang="zh-CN" altLang="en-US" dirty="0"/>
              <a:t>聘</a:t>
            </a:r>
            <a:r>
              <a:rPr lang="en-US" altLang="zh-CN" dirty="0" smtClean="0"/>
              <a:t>1-2</a:t>
            </a:r>
            <a:r>
              <a:rPr lang="zh-CN" altLang="en-US" dirty="0" smtClean="0"/>
              <a:t>名特</a:t>
            </a:r>
            <a:r>
              <a:rPr lang="zh-CN" altLang="en-US" dirty="0"/>
              <a:t>别研究</a:t>
            </a:r>
            <a:r>
              <a:rPr lang="zh-CN" altLang="en-US" dirty="0" smtClean="0"/>
              <a:t>员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招</a:t>
            </a:r>
            <a:r>
              <a:rPr lang="zh-CN" altLang="en-US" dirty="0"/>
              <a:t>聘</a:t>
            </a:r>
            <a:r>
              <a:rPr lang="en-US" altLang="zh-CN" dirty="0"/>
              <a:t>2</a:t>
            </a:r>
            <a:r>
              <a:rPr lang="zh-CN" altLang="en-US" dirty="0"/>
              <a:t>名</a:t>
            </a:r>
            <a:r>
              <a:rPr lang="en-US" dirty="0" smtClean="0"/>
              <a:t> </a:t>
            </a:r>
            <a:r>
              <a:rPr lang="zh-CN" altLang="en-US" dirty="0" smtClean="0"/>
              <a:t>博士后或助理研究员，</a:t>
            </a:r>
            <a:r>
              <a:rPr lang="zh-CN" altLang="en-US" dirty="0"/>
              <a:t>从事</a:t>
            </a:r>
            <a:r>
              <a:rPr lang="zh-CN" altLang="en-US" dirty="0" smtClean="0"/>
              <a:t>探测器升级和物理分析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招聘</a:t>
            </a:r>
            <a:r>
              <a:rPr lang="en-US" altLang="zh-CN" dirty="0" smtClean="0"/>
              <a:t>1</a:t>
            </a:r>
            <a:r>
              <a:rPr lang="zh-CN" altLang="en-US" dirty="0" smtClean="0"/>
              <a:t>名计算机管理人员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招</a:t>
            </a:r>
            <a:r>
              <a:rPr lang="zh-CN" altLang="en-US" dirty="0"/>
              <a:t>收多名研究</a:t>
            </a:r>
            <a:r>
              <a:rPr lang="zh-CN" altLang="en-US" dirty="0" smtClean="0"/>
              <a:t>生和本科生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267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618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Plan </a:t>
            </a:r>
            <a:r>
              <a:rPr lang="en-US" b="1" dirty="0" smtClean="0">
                <a:solidFill>
                  <a:srgbClr val="FF0000"/>
                </a:solidFill>
              </a:rPr>
              <a:t>of </a:t>
            </a:r>
            <a:r>
              <a:rPr lang="en-US" b="1" dirty="0">
                <a:solidFill>
                  <a:srgbClr val="FF0000"/>
                </a:solidFill>
              </a:rPr>
              <a:t>SJTU </a:t>
            </a:r>
            <a:r>
              <a:rPr lang="en-US" b="1" dirty="0" smtClean="0">
                <a:solidFill>
                  <a:srgbClr val="FF0000"/>
                </a:solidFill>
              </a:rPr>
              <a:t>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Physics Analyses:</a:t>
            </a:r>
            <a:endParaRPr lang="en-US" altLang="zh-CN" b="1" dirty="0" smtClean="0"/>
          </a:p>
          <a:p>
            <a:r>
              <a:rPr lang="en-US" altLang="zh-CN" sz="2800" dirty="0" smtClean="0"/>
              <a:t>Search for Higgs via H</a:t>
            </a:r>
            <a:r>
              <a:rPr lang="en-US" altLang="zh-CN" sz="2800" dirty="0" smtClean="0">
                <a:sym typeface="Wingdings" pitchFamily="2" charset="2"/>
              </a:rPr>
              <a:t>ZZ*4l final states</a:t>
            </a:r>
          </a:p>
          <a:p>
            <a:r>
              <a:rPr lang="en-US" sz="2800" dirty="0" smtClean="0">
                <a:sym typeface="Wingdings" pitchFamily="2" charset="2"/>
              </a:rPr>
              <a:t>Determination of Higgs spin and CP using </a:t>
            </a:r>
            <a:r>
              <a:rPr lang="en-US" altLang="zh-CN" sz="2800" dirty="0" smtClean="0"/>
              <a:t>H</a:t>
            </a:r>
            <a:r>
              <a:rPr lang="en-US" altLang="zh-CN" sz="2800" dirty="0">
                <a:sym typeface="Wingdings" pitchFamily="2" charset="2"/>
              </a:rPr>
              <a:t>ZZ*4l </a:t>
            </a:r>
            <a:r>
              <a:rPr lang="en-US" altLang="zh-CN" sz="2800" dirty="0" smtClean="0">
                <a:sym typeface="Wingdings" pitchFamily="2" charset="2"/>
              </a:rPr>
              <a:t>events</a:t>
            </a:r>
          </a:p>
          <a:p>
            <a:r>
              <a:rPr lang="en-US" sz="2800" dirty="0" smtClean="0">
                <a:sym typeface="Wingdings" pitchFamily="2" charset="2"/>
              </a:rPr>
              <a:t>Cross section measurement of single resonant Z4l</a:t>
            </a:r>
          </a:p>
          <a:p>
            <a:r>
              <a:rPr lang="en-US" sz="2800" dirty="0" smtClean="0">
                <a:sym typeface="Wingdings" pitchFamily="2" charset="2"/>
              </a:rPr>
              <a:t>Cross section measurement and </a:t>
            </a:r>
            <a:r>
              <a:rPr lang="en-US" sz="2800" dirty="0" err="1" smtClean="0">
                <a:sym typeface="Wingdings" pitchFamily="2" charset="2"/>
              </a:rPr>
              <a:t>aTGC</a:t>
            </a:r>
            <a:r>
              <a:rPr lang="en-US" sz="2800" dirty="0" smtClean="0">
                <a:sym typeface="Wingdings" pitchFamily="2" charset="2"/>
              </a:rPr>
              <a:t> (WW, WZ, ZZ)</a:t>
            </a:r>
          </a:p>
          <a:p>
            <a:r>
              <a:rPr lang="en-US" sz="2800" dirty="0" smtClean="0">
                <a:sym typeface="Wingdings" pitchFamily="2" charset="2"/>
              </a:rPr>
              <a:t>Search for new physics using </a:t>
            </a:r>
            <a:r>
              <a:rPr lang="en-US" sz="2800" dirty="0" err="1" smtClean="0">
                <a:sym typeface="Wingdings" pitchFamily="2" charset="2"/>
              </a:rPr>
              <a:t>diboson</a:t>
            </a:r>
            <a:r>
              <a:rPr lang="en-US" sz="2800" dirty="0" smtClean="0">
                <a:sym typeface="Wingdings" pitchFamily="2" charset="2"/>
              </a:rPr>
              <a:t> final states</a:t>
            </a:r>
          </a:p>
          <a:p>
            <a:r>
              <a:rPr lang="en-US" sz="2800" dirty="0" smtClean="0">
                <a:sym typeface="Wingdings" pitchFamily="2" charset="2"/>
              </a:rPr>
              <a:t>Precise measurements of Single top quark production</a:t>
            </a:r>
          </a:p>
          <a:p>
            <a:r>
              <a:rPr lang="en-US" sz="2800" dirty="0" smtClean="0">
                <a:sym typeface="Wingdings" pitchFamily="2" charset="2"/>
              </a:rPr>
              <a:t>New physics search related to top quark production and properties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dirty="0" smtClean="0"/>
              <a:t>Fit of 4</a:t>
            </a:r>
            <a:r>
              <a:rPr lang="en-US" dirty="0" smtClean="0">
                <a:latin typeface="MT Extra" pitchFamily="18" charset="2"/>
              </a:rPr>
              <a:t>l</a:t>
            </a:r>
            <a:r>
              <a:rPr lang="en-US" dirty="0" smtClean="0"/>
              <a:t> Mass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dirty="0" smtClean="0"/>
              <a:t>Fit using a </a:t>
            </a:r>
            <a:r>
              <a:rPr lang="en-US" dirty="0" err="1" smtClean="0"/>
              <a:t>Breit</a:t>
            </a:r>
            <a:r>
              <a:rPr lang="en-US" dirty="0" smtClean="0"/>
              <a:t>-Wigner line shape convoluted with a Gaussian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34</a:t>
            </a:fld>
            <a:endParaRPr lang="zh-TW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3369270"/>
            <a:ext cx="776605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96" y="2348880"/>
            <a:ext cx="598975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1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H </a:t>
            </a:r>
            <a:r>
              <a:rPr lang="en-US" dirty="0" smtClean="0">
                <a:sym typeface="Wingdings" pitchFamily="2" charset="2"/>
              </a:rPr>
              <a:t> ZZ*  4l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35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08901" cy="286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7136893" cy="239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8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en-US" dirty="0" smtClean="0"/>
              <a:t>Is it the SM Higgs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36</a:t>
            </a:fld>
            <a:endParaRPr lang="zh-TW" altLang="en-US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4450" y="1124744"/>
            <a:ext cx="8991600" cy="5715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a typeface="宋体" pitchFamily="2" charset="-122"/>
                <a:sym typeface="Wingdings" pitchFamily="2" charset="2"/>
              </a:rPr>
              <a:t></a:t>
            </a:r>
            <a:r>
              <a:rPr lang="en-US" sz="2800" b="1" dirty="0" smtClean="0">
                <a:solidFill>
                  <a:srgbClr val="FF0000"/>
                </a:solidFill>
                <a:ea typeface="宋体" pitchFamily="2" charset="-122"/>
              </a:rPr>
              <a:t>Verify the new observed particle</a:t>
            </a:r>
          </a:p>
          <a:p>
            <a:pPr marL="868362" lvl="1" indent="-457200">
              <a:buFont typeface="Wingdings" pitchFamily="2" charset="2"/>
              <a:buChar char="ü"/>
              <a:defRPr/>
            </a:pPr>
            <a:r>
              <a:rPr lang="en-US" dirty="0" smtClean="0">
                <a:ea typeface="宋体" pitchFamily="2" charset="-122"/>
              </a:rPr>
              <a:t>Spin-0 particle</a:t>
            </a:r>
          </a:p>
          <a:p>
            <a:pPr marL="1142682" lvl="2">
              <a:defRPr/>
            </a:pPr>
            <a:r>
              <a:rPr lang="en-US" dirty="0" smtClean="0">
                <a:solidFill>
                  <a:srgbClr val="0000FF"/>
                </a:solidFill>
                <a:ea typeface="宋体" pitchFamily="2" charset="-122"/>
              </a:rPr>
              <a:t>Spin-1: excluded by </a:t>
            </a:r>
            <a:r>
              <a:rPr lang="en-US" dirty="0" err="1" smtClean="0">
                <a:solidFill>
                  <a:srgbClr val="0000FF"/>
                </a:solidFill>
                <a:ea typeface="宋体" pitchFamily="2" charset="-122"/>
              </a:rPr>
              <a:t>H</a:t>
            </a:r>
            <a:r>
              <a:rPr lang="en-US" dirty="0" err="1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</a:t>
            </a:r>
            <a:r>
              <a:rPr lang="en-US" dirty="0" err="1" smtClean="0">
                <a:solidFill>
                  <a:srgbClr val="0000FF"/>
                </a:solidFill>
                <a:latin typeface="Symbol" pitchFamily="18" charset="2"/>
                <a:ea typeface="宋体" pitchFamily="2" charset="-122"/>
                <a:sym typeface="Wingdings" pitchFamily="2" charset="2"/>
              </a:rPr>
              <a:t>gg</a:t>
            </a:r>
            <a:endParaRPr lang="en-US" sz="1600" dirty="0" smtClean="0">
              <a:solidFill>
                <a:schemeClr val="tx2"/>
              </a:solidFill>
              <a:ea typeface="宋体" pitchFamily="2" charset="-122"/>
              <a:sym typeface="Wingdings" pitchFamily="2" charset="2"/>
            </a:endParaRPr>
          </a:p>
          <a:p>
            <a:pPr marL="1142682" lvl="2">
              <a:defRPr/>
            </a:pPr>
            <a:r>
              <a:rPr lang="en-US" dirty="0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Spin-2: look at angular correlations</a:t>
            </a:r>
          </a:p>
          <a:p>
            <a:pPr marL="799782" lvl="2" indent="0">
              <a:buFont typeface="Wingdings" pitchFamily="2" charset="2"/>
              <a:buNone/>
              <a:defRPr/>
            </a:pPr>
            <a:endParaRPr lang="en-US" sz="2800" dirty="0" smtClean="0">
              <a:ea typeface="宋体" pitchFamily="2" charset="-122"/>
            </a:endParaRPr>
          </a:p>
          <a:p>
            <a:pPr marL="859345" lvl="1" indent="-457200">
              <a:buFont typeface="Wingdings" pitchFamily="2" charset="2"/>
              <a:buChar char="ü"/>
              <a:defRPr/>
            </a:pPr>
            <a:r>
              <a:rPr lang="en-US" dirty="0" smtClean="0">
                <a:ea typeface="宋体" pitchFamily="2" charset="-122"/>
              </a:rPr>
              <a:t>CP-nature</a:t>
            </a:r>
          </a:p>
          <a:p>
            <a:pPr marL="1247965" lvl="2" indent="-457200">
              <a:defRPr/>
            </a:pPr>
            <a:r>
              <a:rPr lang="en-US" dirty="0" smtClean="0">
                <a:solidFill>
                  <a:srgbClr val="0000FF"/>
                </a:solidFill>
                <a:ea typeface="宋体" pitchFamily="2" charset="-122"/>
              </a:rPr>
              <a:t>SM Higgs CP-even, extended Higgs sectors has CP-odd or mixed states</a:t>
            </a:r>
          </a:p>
          <a:p>
            <a:pPr marL="1247965" lvl="2" indent="-457200">
              <a:defRPr/>
            </a:pPr>
            <a:r>
              <a:rPr lang="en-US" dirty="0" smtClean="0">
                <a:solidFill>
                  <a:srgbClr val="0000FF"/>
                </a:solidFill>
                <a:ea typeface="宋体" pitchFamily="2" charset="-122"/>
              </a:rPr>
              <a:t>Look at angular correlations</a:t>
            </a:r>
          </a:p>
          <a:p>
            <a:pPr marL="790765" lvl="2" indent="0">
              <a:buFont typeface="Wingdings" pitchFamily="2" charset="2"/>
              <a:buNone/>
              <a:defRPr/>
            </a:pPr>
            <a:endParaRPr lang="en-US" sz="2800" dirty="0" smtClean="0">
              <a:ea typeface="宋体" pitchFamily="2" charset="-122"/>
            </a:endParaRPr>
          </a:p>
          <a:p>
            <a:pPr marL="859345" lvl="1" indent="-457200">
              <a:buFont typeface="Wingdings" pitchFamily="2" charset="2"/>
              <a:buChar char="ü"/>
              <a:defRPr/>
            </a:pPr>
            <a:r>
              <a:rPr lang="en-US" dirty="0" smtClean="0">
                <a:ea typeface="宋体" pitchFamily="2" charset="-122"/>
              </a:rPr>
              <a:t>Couplings</a:t>
            </a:r>
          </a:p>
          <a:p>
            <a:pPr marL="1247965" lvl="2" indent="-457200">
              <a:defRPr/>
            </a:pPr>
            <a:r>
              <a:rPr lang="en-US" dirty="0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Gauge / Yukawa couplings  </a:t>
            </a:r>
            <a:r>
              <a:rPr lang="en-US" dirty="0" err="1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g</a:t>
            </a:r>
            <a:r>
              <a:rPr lang="en-US" baseline="-25000" dirty="0" err="1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vvH</a:t>
            </a:r>
            <a:r>
              <a:rPr lang="en-US" dirty="0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g</a:t>
            </a:r>
            <a:r>
              <a:rPr lang="en-US" baseline="-25000" dirty="0" err="1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ffH</a:t>
            </a:r>
            <a:r>
              <a:rPr lang="en-US" dirty="0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FF"/>
                </a:solidFill>
                <a:ea typeface="宋体" pitchFamily="2" charset="-122"/>
                <a:sym typeface="Mathematica1"/>
              </a:rPr>
              <a:t></a:t>
            </a:r>
            <a:r>
              <a:rPr lang="en-US" dirty="0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 m</a:t>
            </a:r>
          </a:p>
          <a:p>
            <a:pPr marL="1247965" lvl="2" indent="-457200">
              <a:defRPr/>
            </a:pPr>
            <a:r>
              <a:rPr lang="en-US" dirty="0" err="1" smtClean="0">
                <a:solidFill>
                  <a:srgbClr val="0000FF"/>
                </a:solidFill>
              </a:rPr>
              <a:t>Unitarity</a:t>
            </a:r>
            <a:r>
              <a:rPr lang="en-US" dirty="0" smtClean="0">
                <a:solidFill>
                  <a:srgbClr val="0000FF"/>
                </a:solidFill>
                <a:ea typeface="宋体" pitchFamily="2" charset="-122"/>
              </a:rPr>
              <a:t> in W</a:t>
            </a:r>
            <a:r>
              <a:rPr lang="en-US" baseline="-25000" dirty="0" smtClean="0">
                <a:solidFill>
                  <a:srgbClr val="0000FF"/>
                </a:solidFill>
                <a:ea typeface="宋体" pitchFamily="2" charset="-122"/>
              </a:rPr>
              <a:t>L</a:t>
            </a:r>
            <a:r>
              <a:rPr lang="en-US" dirty="0" smtClean="0">
                <a:solidFill>
                  <a:srgbClr val="0000FF"/>
                </a:solidFill>
                <a:ea typeface="宋体" pitchFamily="2" charset="-122"/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  <a:ea typeface="宋体" pitchFamily="2" charset="-122"/>
              </a:rPr>
              <a:t>L</a:t>
            </a:r>
            <a:r>
              <a:rPr lang="en-US" dirty="0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 scattering  </a:t>
            </a:r>
            <a:r>
              <a:rPr lang="en-US" dirty="0" err="1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g</a:t>
            </a:r>
            <a:r>
              <a:rPr lang="en-US" baseline="-25000" dirty="0" err="1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WWH</a:t>
            </a:r>
            <a:r>
              <a:rPr lang="en-US" dirty="0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FF"/>
                </a:solidFill>
                <a:ea typeface="宋体" pitchFamily="2" charset="-122"/>
                <a:sym typeface="Mathematica1"/>
              </a:rPr>
              <a:t></a:t>
            </a:r>
            <a:r>
              <a:rPr lang="en-US" dirty="0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m</a:t>
            </a:r>
            <a:r>
              <a:rPr lang="en-US" baseline="-25000" dirty="0" err="1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W</a:t>
            </a:r>
            <a:endParaRPr lang="en-US" baseline="-25000" dirty="0" smtClean="0">
              <a:solidFill>
                <a:srgbClr val="0000FF"/>
              </a:solidFill>
              <a:ea typeface="宋体" pitchFamily="2" charset="-122"/>
              <a:sym typeface="Wingdings" pitchFamily="2" charset="2"/>
            </a:endParaRPr>
          </a:p>
          <a:p>
            <a:pPr marL="1247965" lvl="2" indent="-457200">
              <a:defRPr/>
            </a:pPr>
            <a:r>
              <a:rPr lang="en-US" dirty="0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Higgs self-couplings, determine shape of Higgs potential via </a:t>
            </a:r>
            <a:r>
              <a:rPr lang="en-US" dirty="0" err="1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trilinear</a:t>
            </a:r>
            <a:r>
              <a:rPr lang="en-US" dirty="0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 and quartic couplings, V = </a:t>
            </a:r>
            <a:r>
              <a:rPr lang="en-US" dirty="0" smtClean="0">
                <a:solidFill>
                  <a:srgbClr val="0000FF"/>
                </a:solidFill>
                <a:latin typeface="Symbol" pitchFamily="18" charset="2"/>
                <a:ea typeface="宋体" pitchFamily="2" charset="-122"/>
                <a:sym typeface="Wingdings" pitchFamily="2" charset="2"/>
              </a:rPr>
              <a:t>m</a:t>
            </a:r>
            <a:r>
              <a:rPr lang="en-US" baseline="30000" dirty="0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|</a:t>
            </a:r>
            <a:r>
              <a:rPr lang="en-US" dirty="0" smtClean="0">
                <a:solidFill>
                  <a:srgbClr val="0000FF"/>
                </a:solidFill>
                <a:latin typeface="Symbol" pitchFamily="18" charset="2"/>
                <a:ea typeface="宋体" pitchFamily="2" charset="-122"/>
                <a:sym typeface="Wingdings" pitchFamily="2" charset="2"/>
              </a:rPr>
              <a:t>F</a:t>
            </a:r>
            <a:r>
              <a:rPr lang="en-US" baseline="30000" dirty="0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|2</a:t>
            </a:r>
            <a:r>
              <a:rPr lang="en-US" dirty="0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 + </a:t>
            </a:r>
            <a:r>
              <a:rPr lang="en-US" dirty="0" smtClean="0">
                <a:solidFill>
                  <a:srgbClr val="0000FF"/>
                </a:solidFill>
                <a:latin typeface="Symbol" pitchFamily="18" charset="2"/>
                <a:ea typeface="宋体" pitchFamily="2" charset="-122"/>
                <a:sym typeface="Wingdings" pitchFamily="2" charset="2"/>
              </a:rPr>
              <a:t>l</a:t>
            </a:r>
            <a:r>
              <a:rPr lang="en-US" dirty="0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|</a:t>
            </a:r>
            <a:r>
              <a:rPr lang="en-US" dirty="0" smtClean="0">
                <a:solidFill>
                  <a:srgbClr val="0000FF"/>
                </a:solidFill>
                <a:latin typeface="Symbol" pitchFamily="18" charset="2"/>
                <a:ea typeface="宋体" pitchFamily="2" charset="-122"/>
                <a:sym typeface="Wingdings" pitchFamily="2" charset="2"/>
              </a:rPr>
              <a:t>F</a:t>
            </a:r>
            <a:r>
              <a:rPr lang="en-US" dirty="0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|</a:t>
            </a:r>
            <a:r>
              <a:rPr lang="en-US" baseline="30000" dirty="0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4</a:t>
            </a:r>
            <a:r>
              <a:rPr lang="en-US" dirty="0" smtClean="0">
                <a:solidFill>
                  <a:srgbClr val="0000FF"/>
                </a:solidFill>
                <a:ea typeface="宋体" pitchFamily="2" charset="-122"/>
                <a:sym typeface="Wingdings" pitchFamily="2" charset="2"/>
              </a:rPr>
              <a:t> + constant</a:t>
            </a:r>
            <a:endParaRPr lang="en-US" dirty="0">
              <a:solidFill>
                <a:schemeClr val="tx2"/>
              </a:solidFill>
              <a:ea typeface="宋体" pitchFamily="2" charset="-122"/>
              <a:sym typeface="Wingdings" pitchFamily="2" charset="2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04" y="1268760"/>
            <a:ext cx="39751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1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Higgs Production Cross Section and BR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37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3226"/>
            <a:ext cx="8434040" cy="461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0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Higgs Spin and Parity Measurement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38</a:t>
            </a:fld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86" y="1268760"/>
            <a:ext cx="3515518" cy="321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5496" y="764704"/>
            <a:ext cx="8088313" cy="33123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" charset="0"/>
                <a:ea typeface="宋体" pitchFamily="2" charset="-122"/>
              </a:rPr>
              <a:t>Variables sensitive to spin and parity</a:t>
            </a:r>
          </a:p>
          <a:p>
            <a:pPr marL="566737" indent="-457200"/>
            <a:r>
              <a:rPr lang="en-US" dirty="0" smtClean="0">
                <a:solidFill>
                  <a:srgbClr val="0000FF"/>
                </a:solidFill>
                <a:latin typeface="Times" charset="0"/>
                <a:ea typeface="宋体" pitchFamily="2" charset="-122"/>
              </a:rPr>
              <a:t>Mass related variables: </a:t>
            </a:r>
            <a:r>
              <a:rPr lang="en-US" dirty="0" err="1" smtClean="0">
                <a:latin typeface="Times" charset="0"/>
                <a:ea typeface="宋体" pitchFamily="2" charset="-122"/>
              </a:rPr>
              <a:t>m</a:t>
            </a:r>
            <a:r>
              <a:rPr lang="en-US" baseline="-25000" dirty="0" err="1" smtClean="0">
                <a:latin typeface="Times" charset="0"/>
                <a:ea typeface="宋体" pitchFamily="2" charset="-122"/>
              </a:rPr>
              <a:t>ZZ</a:t>
            </a:r>
            <a:r>
              <a:rPr lang="en-US" dirty="0" smtClean="0">
                <a:latin typeface="Times" charset="0"/>
                <a:ea typeface="宋体" pitchFamily="2" charset="-122"/>
              </a:rPr>
              <a:t>, m</a:t>
            </a:r>
            <a:r>
              <a:rPr lang="en-US" baseline="-25000" dirty="0" smtClean="0">
                <a:latin typeface="Times" charset="0"/>
                <a:ea typeface="宋体" pitchFamily="2" charset="-122"/>
              </a:rPr>
              <a:t>Z1</a:t>
            </a:r>
            <a:r>
              <a:rPr lang="en-US" dirty="0" smtClean="0">
                <a:latin typeface="Times" charset="0"/>
                <a:ea typeface="宋体" pitchFamily="2" charset="-122"/>
              </a:rPr>
              <a:t>/</a:t>
            </a:r>
            <a:r>
              <a:rPr lang="en-US" dirty="0" err="1" smtClean="0">
                <a:latin typeface="Times" charset="0"/>
                <a:ea typeface="宋体" pitchFamily="2" charset="-122"/>
              </a:rPr>
              <a:t>m</a:t>
            </a:r>
            <a:r>
              <a:rPr lang="en-US" baseline="-25000" dirty="0" err="1" smtClean="0">
                <a:latin typeface="Times" charset="0"/>
                <a:ea typeface="宋体" pitchFamily="2" charset="-122"/>
              </a:rPr>
              <a:t>ZZ</a:t>
            </a:r>
            <a:r>
              <a:rPr lang="en-US" dirty="0" smtClean="0">
                <a:latin typeface="Times" charset="0"/>
                <a:ea typeface="宋体" pitchFamily="2" charset="-122"/>
              </a:rPr>
              <a:t>, m</a:t>
            </a:r>
            <a:r>
              <a:rPr lang="en-US" baseline="-25000" dirty="0" smtClean="0">
                <a:latin typeface="Times" charset="0"/>
                <a:ea typeface="宋体" pitchFamily="2" charset="-122"/>
              </a:rPr>
              <a:t>Z2</a:t>
            </a:r>
            <a:r>
              <a:rPr lang="en-US" dirty="0" smtClean="0">
                <a:latin typeface="Times" charset="0"/>
                <a:ea typeface="宋体" pitchFamily="2" charset="-122"/>
              </a:rPr>
              <a:t>/</a:t>
            </a:r>
            <a:r>
              <a:rPr lang="en-US" dirty="0" err="1" smtClean="0">
                <a:latin typeface="Times" charset="0"/>
                <a:ea typeface="宋体" pitchFamily="2" charset="-122"/>
              </a:rPr>
              <a:t>m</a:t>
            </a:r>
            <a:r>
              <a:rPr lang="en-US" baseline="-25000" dirty="0" err="1" smtClean="0">
                <a:latin typeface="Times" charset="0"/>
                <a:ea typeface="宋体" pitchFamily="2" charset="-122"/>
              </a:rPr>
              <a:t>ZZ</a:t>
            </a:r>
            <a:endParaRPr lang="en-US" baseline="-25000" dirty="0" smtClean="0">
              <a:latin typeface="Times" charset="0"/>
              <a:ea typeface="宋体" pitchFamily="2" charset="-122"/>
            </a:endParaRPr>
          </a:p>
          <a:p>
            <a:pPr marL="365125" indent="-255588"/>
            <a:r>
              <a:rPr lang="en-US" dirty="0" smtClean="0">
                <a:latin typeface="Times" charset="0"/>
                <a:ea typeface="宋体" pitchFamily="2" charset="-122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宋体" pitchFamily="2" charset="-122"/>
              </a:rPr>
              <a:t>Kinematics variables</a:t>
            </a:r>
          </a:p>
          <a:p>
            <a:pPr marL="657225" lvl="1" indent="-246063"/>
            <a:r>
              <a:rPr lang="en-US" dirty="0" err="1" smtClean="0">
                <a:latin typeface="Times" charset="0"/>
                <a:ea typeface="宋体" pitchFamily="2" charset="-122"/>
              </a:rPr>
              <a:t>Pt</a:t>
            </a:r>
            <a:r>
              <a:rPr lang="en-US" baseline="-25000" dirty="0" err="1" smtClean="0">
                <a:latin typeface="Times" charset="0"/>
                <a:ea typeface="宋体" pitchFamily="2" charset="-122"/>
              </a:rPr>
              <a:t>H</a:t>
            </a:r>
            <a:r>
              <a:rPr lang="en-US" dirty="0" smtClean="0">
                <a:latin typeface="Times" charset="0"/>
                <a:ea typeface="宋体" pitchFamily="2" charset="-122"/>
              </a:rPr>
              <a:t>, </a:t>
            </a:r>
            <a:r>
              <a:rPr lang="en-US" dirty="0" err="1" smtClean="0">
                <a:latin typeface="Symbol" pitchFamily="18" charset="2"/>
                <a:ea typeface="宋体" pitchFamily="2" charset="-122"/>
              </a:rPr>
              <a:t>h</a:t>
            </a:r>
            <a:r>
              <a:rPr lang="en-US" baseline="-25000" dirty="0" err="1" smtClean="0">
                <a:latin typeface="Times" charset="0"/>
                <a:ea typeface="宋体" pitchFamily="2" charset="-122"/>
              </a:rPr>
              <a:t>H</a:t>
            </a:r>
            <a:r>
              <a:rPr lang="en-US" dirty="0" smtClean="0">
                <a:latin typeface="Times" charset="0"/>
                <a:ea typeface="宋体" pitchFamily="2" charset="-122"/>
              </a:rPr>
              <a:t>, </a:t>
            </a:r>
            <a:r>
              <a:rPr lang="en-US" dirty="0" err="1" smtClean="0">
                <a:latin typeface="Symbol" pitchFamily="18" charset="2"/>
                <a:ea typeface="宋体" pitchFamily="2" charset="-122"/>
              </a:rPr>
              <a:t>f</a:t>
            </a:r>
            <a:r>
              <a:rPr lang="en-US" baseline="-25000" dirty="0" err="1" smtClean="0">
                <a:latin typeface="Times" charset="0"/>
                <a:ea typeface="宋体" pitchFamily="2" charset="-122"/>
              </a:rPr>
              <a:t>H</a:t>
            </a:r>
            <a:r>
              <a:rPr lang="en-US" baseline="-25000" dirty="0" smtClean="0">
                <a:latin typeface="Times" charset="0"/>
                <a:ea typeface="宋体" pitchFamily="2" charset="-122"/>
              </a:rPr>
              <a:t>,</a:t>
            </a:r>
            <a:r>
              <a:rPr lang="en-US" dirty="0" smtClean="0">
                <a:latin typeface="Times" charset="0"/>
                <a:ea typeface="宋体" pitchFamily="2" charset="-122"/>
              </a:rPr>
              <a:t>, lepton </a:t>
            </a:r>
            <a:r>
              <a:rPr lang="en-US" dirty="0" err="1" smtClean="0">
                <a:latin typeface="Times" charset="0"/>
                <a:ea typeface="宋体" pitchFamily="2" charset="-122"/>
              </a:rPr>
              <a:t>pT</a:t>
            </a:r>
            <a:r>
              <a:rPr lang="en-US" dirty="0" smtClean="0">
                <a:latin typeface="Times" charset="0"/>
                <a:ea typeface="宋体" pitchFamily="2" charset="-122"/>
              </a:rPr>
              <a:t> of second Z (pTl3, pTl4)</a:t>
            </a:r>
          </a:p>
          <a:p>
            <a:pPr marL="657225" lvl="1" indent="-246063"/>
            <a:r>
              <a:rPr lang="en-US" dirty="0" smtClean="0">
                <a:latin typeface="Symbol" pitchFamily="18" charset="2"/>
                <a:ea typeface="宋体" pitchFamily="2" charset="-122"/>
              </a:rPr>
              <a:t>D</a:t>
            </a:r>
            <a:r>
              <a:rPr lang="en-US" dirty="0" smtClean="0">
                <a:latin typeface="Times" charset="0"/>
                <a:ea typeface="宋体" pitchFamily="2" charset="-122"/>
              </a:rPr>
              <a:t>R(l</a:t>
            </a:r>
            <a:r>
              <a:rPr lang="en-US" baseline="-25000" dirty="0" smtClean="0">
                <a:latin typeface="Times" charset="0"/>
                <a:ea typeface="宋体" pitchFamily="2" charset="-122"/>
              </a:rPr>
              <a:t>3</a:t>
            </a:r>
            <a:r>
              <a:rPr lang="en-US" dirty="0" smtClean="0">
                <a:latin typeface="Times" charset="0"/>
                <a:ea typeface="宋体" pitchFamily="2" charset="-122"/>
              </a:rPr>
              <a:t>, l</a:t>
            </a:r>
            <a:r>
              <a:rPr lang="en-US" baseline="-25000" dirty="0" smtClean="0">
                <a:latin typeface="Times" charset="0"/>
                <a:ea typeface="宋体" pitchFamily="2" charset="-122"/>
              </a:rPr>
              <a:t>4</a:t>
            </a:r>
            <a:r>
              <a:rPr lang="en-US" dirty="0" smtClean="0">
                <a:latin typeface="Times" charset="0"/>
                <a:ea typeface="宋体" pitchFamily="2" charset="-122"/>
              </a:rPr>
              <a:t>), </a:t>
            </a:r>
            <a:r>
              <a:rPr lang="en-US" dirty="0" smtClean="0">
                <a:latin typeface="Symbol" pitchFamily="18" charset="2"/>
                <a:ea typeface="宋体" pitchFamily="2" charset="-122"/>
              </a:rPr>
              <a:t>Dh</a:t>
            </a:r>
            <a:r>
              <a:rPr lang="en-US" dirty="0" smtClean="0">
                <a:latin typeface="Times" charset="0"/>
                <a:ea typeface="宋体" pitchFamily="2" charset="-122"/>
              </a:rPr>
              <a:t>(l</a:t>
            </a:r>
            <a:r>
              <a:rPr lang="en-US" baseline="-25000" dirty="0" smtClean="0">
                <a:latin typeface="Times" charset="0"/>
                <a:ea typeface="宋体" pitchFamily="2" charset="-122"/>
              </a:rPr>
              <a:t>3</a:t>
            </a:r>
            <a:r>
              <a:rPr lang="en-US" dirty="0" smtClean="0">
                <a:latin typeface="Times" charset="0"/>
                <a:ea typeface="宋体" pitchFamily="2" charset="-122"/>
              </a:rPr>
              <a:t>,l</a:t>
            </a:r>
            <a:r>
              <a:rPr lang="en-US" baseline="-25000" dirty="0" smtClean="0">
                <a:latin typeface="Times" charset="0"/>
                <a:ea typeface="宋体" pitchFamily="2" charset="-122"/>
              </a:rPr>
              <a:t>4</a:t>
            </a:r>
            <a:r>
              <a:rPr lang="en-US" dirty="0" smtClean="0">
                <a:latin typeface="Times" charset="0"/>
                <a:ea typeface="宋体" pitchFamily="2" charset="-122"/>
              </a:rPr>
              <a:t>), </a:t>
            </a:r>
            <a:r>
              <a:rPr lang="en-US" dirty="0" smtClean="0">
                <a:latin typeface="Symbol" pitchFamily="18" charset="2"/>
                <a:ea typeface="宋体" pitchFamily="2" charset="-122"/>
              </a:rPr>
              <a:t>D</a:t>
            </a:r>
            <a:r>
              <a:rPr lang="en-US" dirty="0" smtClean="0">
                <a:latin typeface="Times" charset="0"/>
                <a:ea typeface="宋体" pitchFamily="2" charset="-122"/>
              </a:rPr>
              <a:t>R(Z</a:t>
            </a:r>
            <a:r>
              <a:rPr lang="en-US" baseline="-25000" dirty="0" smtClean="0">
                <a:latin typeface="Times" charset="0"/>
                <a:ea typeface="宋体" pitchFamily="2" charset="-122"/>
              </a:rPr>
              <a:t>1</a:t>
            </a:r>
            <a:r>
              <a:rPr lang="en-US" dirty="0" smtClean="0">
                <a:latin typeface="Times" charset="0"/>
                <a:ea typeface="宋体" pitchFamily="2" charset="-122"/>
              </a:rPr>
              <a:t>, Z</a:t>
            </a:r>
            <a:r>
              <a:rPr lang="en-US" baseline="-25000" dirty="0" smtClean="0">
                <a:latin typeface="Times" charset="0"/>
                <a:ea typeface="宋体" pitchFamily="2" charset="-122"/>
              </a:rPr>
              <a:t>2</a:t>
            </a:r>
            <a:r>
              <a:rPr lang="en-US" dirty="0" smtClean="0">
                <a:latin typeface="Times" charset="0"/>
                <a:ea typeface="宋体" pitchFamily="2" charset="-122"/>
              </a:rPr>
              <a:t>)</a:t>
            </a:r>
          </a:p>
          <a:p>
            <a:pPr marL="365125" indent="-255588"/>
            <a:r>
              <a:rPr lang="en-US" dirty="0" smtClean="0">
                <a:latin typeface="Times" charset="0"/>
                <a:ea typeface="宋体" pitchFamily="2" charset="-122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" charset="0"/>
                <a:ea typeface="宋体" pitchFamily="2" charset="-122"/>
              </a:rPr>
              <a:t>Angular variables</a:t>
            </a:r>
          </a:p>
          <a:p>
            <a:pPr marL="657225" lvl="1" indent="-246063"/>
            <a:r>
              <a:rPr lang="en-US" dirty="0" smtClean="0">
                <a:latin typeface="Times" charset="0"/>
                <a:ea typeface="宋体" pitchFamily="2" charset="-122"/>
              </a:rPr>
              <a:t>cos</a:t>
            </a:r>
            <a:r>
              <a:rPr lang="en-US" dirty="0" smtClean="0">
                <a:latin typeface="Symbol" pitchFamily="18" charset="2"/>
                <a:ea typeface="宋体" pitchFamily="2" charset="-122"/>
              </a:rPr>
              <a:t>q</a:t>
            </a:r>
            <a:r>
              <a:rPr lang="en-US" baseline="-25000" dirty="0" smtClean="0">
                <a:latin typeface="Times" charset="0"/>
                <a:ea typeface="宋体" pitchFamily="2" charset="-122"/>
              </a:rPr>
              <a:t>1</a:t>
            </a:r>
            <a:r>
              <a:rPr lang="en-US" dirty="0" smtClean="0">
                <a:latin typeface="Times" charset="0"/>
                <a:ea typeface="宋体" pitchFamily="2" charset="-122"/>
              </a:rPr>
              <a:t>, cos</a:t>
            </a:r>
            <a:r>
              <a:rPr lang="en-US" dirty="0" smtClean="0">
                <a:latin typeface="Symbol" pitchFamily="18" charset="2"/>
                <a:ea typeface="宋体" pitchFamily="2" charset="-122"/>
              </a:rPr>
              <a:t>q</a:t>
            </a:r>
            <a:r>
              <a:rPr lang="en-US" baseline="-25000" dirty="0" smtClean="0">
                <a:latin typeface="Times" charset="0"/>
                <a:ea typeface="宋体" pitchFamily="2" charset="-122"/>
              </a:rPr>
              <a:t>2</a:t>
            </a:r>
            <a:r>
              <a:rPr lang="en-US" dirty="0" smtClean="0">
                <a:latin typeface="Times" charset="0"/>
                <a:ea typeface="宋体" pitchFamily="2" charset="-122"/>
              </a:rPr>
              <a:t>, </a:t>
            </a:r>
            <a:r>
              <a:rPr lang="en-US" dirty="0" err="1" smtClean="0">
                <a:latin typeface="Times" charset="0"/>
                <a:ea typeface="宋体" pitchFamily="2" charset="-122"/>
              </a:rPr>
              <a:t>cos</a:t>
            </a:r>
            <a:r>
              <a:rPr lang="en-US" dirty="0" err="1" smtClean="0">
                <a:latin typeface="Symbol" pitchFamily="18" charset="2"/>
                <a:ea typeface="宋体" pitchFamily="2" charset="-122"/>
              </a:rPr>
              <a:t>q</a:t>
            </a:r>
            <a:r>
              <a:rPr lang="en-US" dirty="0" smtClean="0">
                <a:latin typeface="Times" charset="0"/>
                <a:ea typeface="宋体" pitchFamily="2" charset="-122"/>
              </a:rPr>
              <a:t>*, </a:t>
            </a:r>
            <a:r>
              <a:rPr lang="en-US" dirty="0" smtClean="0">
                <a:latin typeface="Symbol" pitchFamily="18" charset="2"/>
                <a:ea typeface="宋体" pitchFamily="2" charset="-122"/>
              </a:rPr>
              <a:t>f</a:t>
            </a:r>
            <a:r>
              <a:rPr lang="en-US" baseline="-25000" dirty="0" smtClean="0">
                <a:latin typeface="Times" charset="0"/>
                <a:ea typeface="宋体" pitchFamily="2" charset="-122"/>
              </a:rPr>
              <a:t>1</a:t>
            </a:r>
            <a:r>
              <a:rPr lang="en-US" dirty="0" smtClean="0">
                <a:latin typeface="Times" charset="0"/>
                <a:ea typeface="宋体" pitchFamily="2" charset="-122"/>
              </a:rPr>
              <a:t>, </a:t>
            </a:r>
            <a:r>
              <a:rPr lang="en-US" dirty="0" smtClean="0">
                <a:latin typeface="Symbol" pitchFamily="18" charset="2"/>
                <a:ea typeface="宋体" pitchFamily="2" charset="-122"/>
              </a:rPr>
              <a:t>f</a:t>
            </a:r>
            <a:r>
              <a:rPr lang="en-US" baseline="-25000" dirty="0" smtClean="0">
                <a:latin typeface="Times" charset="0"/>
                <a:ea typeface="宋体" pitchFamily="2" charset="-122"/>
              </a:rPr>
              <a:t>2</a:t>
            </a:r>
            <a:r>
              <a:rPr lang="en-US" dirty="0" smtClean="0">
                <a:latin typeface="Times" charset="0"/>
                <a:ea typeface="宋体" pitchFamily="2" charset="-122"/>
              </a:rPr>
              <a:t>, </a:t>
            </a:r>
            <a:r>
              <a:rPr lang="en-US" dirty="0" smtClean="0">
                <a:latin typeface="Symbol" pitchFamily="18" charset="2"/>
                <a:ea typeface="宋体" pitchFamily="2" charset="-122"/>
              </a:rPr>
              <a:t>f</a:t>
            </a:r>
            <a:r>
              <a:rPr lang="en-US" baseline="-25000" dirty="0" smtClean="0">
                <a:latin typeface="Times" charset="0"/>
                <a:ea typeface="宋体" pitchFamily="2" charset="-122"/>
              </a:rPr>
              <a:t>12</a:t>
            </a:r>
            <a:r>
              <a:rPr lang="en-US" dirty="0" smtClean="0">
                <a:latin typeface="Times" charset="0"/>
                <a:ea typeface="宋体" pitchFamily="2" charset="-122"/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3" y="4149080"/>
            <a:ext cx="827208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67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3748"/>
          </a:xfrm>
        </p:spPr>
        <p:txBody>
          <a:bodyPr/>
          <a:lstStyle/>
          <a:p>
            <a:r>
              <a:rPr lang="en-US" dirty="0" smtClean="0"/>
              <a:t>Multivariate Method:  BDT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39</a:t>
            </a:fld>
            <a:endParaRPr lang="zh-TW" alt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61439"/>
            <a:ext cx="6192688" cy="416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38" y="3284984"/>
            <a:ext cx="4451274" cy="330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43754" y="5786100"/>
            <a:ext cx="305218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BDT Input / Output</a:t>
            </a:r>
            <a:endParaRPr lang="en-US" sz="2800" b="1" dirty="0"/>
          </a:p>
        </p:txBody>
      </p:sp>
      <p:sp>
        <p:nvSpPr>
          <p:cNvPr id="8" name="Right Arrow 7"/>
          <p:cNvSpPr/>
          <p:nvPr/>
        </p:nvSpPr>
        <p:spPr>
          <a:xfrm>
            <a:off x="4067944" y="5903694"/>
            <a:ext cx="864096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1979712" y="5013176"/>
            <a:ext cx="2880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863600"/>
            <a:ext cx="4373562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ATLAS Data Samples</a:t>
            </a:r>
            <a:endParaRPr lang="en-US" dirty="0"/>
          </a:p>
        </p:txBody>
      </p:sp>
      <p:sp>
        <p:nvSpPr>
          <p:cNvPr id="3174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25" y="692696"/>
            <a:ext cx="8763000" cy="5715000"/>
          </a:xfrm>
        </p:spPr>
        <p:txBody>
          <a:bodyPr/>
          <a:lstStyle/>
          <a:p>
            <a:pPr marL="365125" indent="-255588"/>
            <a:r>
              <a:rPr lang="en-US" b="1" dirty="0" smtClean="0">
                <a:solidFill>
                  <a:srgbClr val="0000FF"/>
                </a:solidFill>
                <a:ea typeface="宋体" pitchFamily="2" charset="-122"/>
              </a:rPr>
              <a:t> 7 </a:t>
            </a:r>
            <a:r>
              <a:rPr lang="en-US" b="1" dirty="0" err="1" smtClean="0">
                <a:solidFill>
                  <a:srgbClr val="0000FF"/>
                </a:solidFill>
                <a:ea typeface="宋体" pitchFamily="2" charset="-122"/>
              </a:rPr>
              <a:t>TeV</a:t>
            </a:r>
            <a:r>
              <a:rPr lang="en-US" b="1" dirty="0" smtClean="0">
                <a:solidFill>
                  <a:srgbClr val="0000FF"/>
                </a:solidFill>
                <a:ea typeface="宋体" pitchFamily="2" charset="-122"/>
              </a:rPr>
              <a:t> data samples (2011)</a:t>
            </a:r>
          </a:p>
          <a:p>
            <a:pPr marL="657225" lvl="1" indent="-246063"/>
            <a:r>
              <a:rPr lang="en-US" dirty="0" smtClean="0">
                <a:ea typeface="宋体" pitchFamily="2" charset="-122"/>
              </a:rPr>
              <a:t>4.8 fb</a:t>
            </a:r>
            <a:r>
              <a:rPr lang="en-US" baseline="30000" dirty="0" smtClean="0">
                <a:ea typeface="宋体" pitchFamily="2" charset="-122"/>
              </a:rPr>
              <a:t>-1</a:t>
            </a:r>
            <a:r>
              <a:rPr lang="en-US" dirty="0" smtClean="0">
                <a:ea typeface="宋体" pitchFamily="2" charset="-122"/>
              </a:rPr>
              <a:t> for physics analysis</a:t>
            </a:r>
          </a:p>
          <a:p>
            <a:pPr marL="657225" lvl="1" indent="-246063"/>
            <a:r>
              <a:rPr lang="en-US" dirty="0" smtClean="0">
                <a:ea typeface="宋体" pitchFamily="2" charset="-122"/>
              </a:rPr>
              <a:t>Peak luminosity 3.6×10</a:t>
            </a:r>
            <a:r>
              <a:rPr lang="en-US" baseline="30000" dirty="0" smtClean="0">
                <a:ea typeface="宋体" pitchFamily="2" charset="-122"/>
              </a:rPr>
              <a:t>33</a:t>
            </a:r>
            <a:r>
              <a:rPr lang="en-US" dirty="0" smtClean="0">
                <a:ea typeface="宋体" pitchFamily="2" charset="-122"/>
              </a:rPr>
              <a:t>cm</a:t>
            </a:r>
            <a:r>
              <a:rPr lang="en-US" baseline="30000" dirty="0" smtClean="0">
                <a:ea typeface="宋体" pitchFamily="2" charset="-122"/>
              </a:rPr>
              <a:t>-2</a:t>
            </a:r>
            <a:r>
              <a:rPr lang="en-US" dirty="0" smtClean="0">
                <a:ea typeface="宋体" pitchFamily="2" charset="-122"/>
              </a:rPr>
              <a:t>s</a:t>
            </a:r>
            <a:r>
              <a:rPr lang="en-US" baseline="30000" dirty="0" smtClean="0">
                <a:ea typeface="宋体" pitchFamily="2" charset="-122"/>
              </a:rPr>
              <a:t>-1</a:t>
            </a:r>
            <a:r>
              <a:rPr lang="en-US" dirty="0" smtClean="0">
                <a:ea typeface="宋体" pitchFamily="2" charset="-122"/>
              </a:rPr>
              <a:t> </a:t>
            </a:r>
            <a:endParaRPr lang="en-US" b="1" dirty="0" smtClean="0">
              <a:solidFill>
                <a:srgbClr val="0000FF"/>
              </a:solidFill>
              <a:ea typeface="宋体" pitchFamily="2" charset="-122"/>
            </a:endParaRPr>
          </a:p>
          <a:p>
            <a:pPr marL="365125" indent="-255588"/>
            <a:r>
              <a:rPr lang="en-US" b="1" dirty="0" smtClean="0">
                <a:solidFill>
                  <a:srgbClr val="0000FF"/>
                </a:solidFill>
                <a:ea typeface="宋体" pitchFamily="2" charset="-122"/>
              </a:rPr>
              <a:t> 8 </a:t>
            </a:r>
            <a:r>
              <a:rPr lang="en-US" b="1" dirty="0" err="1" smtClean="0">
                <a:solidFill>
                  <a:srgbClr val="0000FF"/>
                </a:solidFill>
                <a:ea typeface="宋体" pitchFamily="2" charset="-122"/>
              </a:rPr>
              <a:t>TeV</a:t>
            </a:r>
            <a:r>
              <a:rPr lang="en-US" b="1" dirty="0" smtClean="0">
                <a:solidFill>
                  <a:srgbClr val="0000FF"/>
                </a:solidFill>
                <a:ea typeface="宋体" pitchFamily="2" charset="-122"/>
              </a:rPr>
              <a:t> data samples (2012)</a:t>
            </a:r>
          </a:p>
          <a:p>
            <a:pPr marL="657225" lvl="1" indent="-246063"/>
            <a:r>
              <a:rPr lang="en-US" dirty="0" smtClean="0">
                <a:ea typeface="宋体" pitchFamily="2" charset="-122"/>
              </a:rPr>
              <a:t>20.7 fb</a:t>
            </a:r>
            <a:r>
              <a:rPr lang="en-US" baseline="30000" dirty="0" smtClean="0">
                <a:ea typeface="宋体" pitchFamily="2" charset="-122"/>
              </a:rPr>
              <a:t>-1</a:t>
            </a:r>
            <a:r>
              <a:rPr lang="en-US" dirty="0" smtClean="0">
                <a:ea typeface="宋体" pitchFamily="2" charset="-122"/>
              </a:rPr>
              <a:t> for physics analysis</a:t>
            </a:r>
          </a:p>
          <a:p>
            <a:pPr marL="657225" lvl="1" indent="-246063"/>
            <a:r>
              <a:rPr lang="en-US" dirty="0" smtClean="0">
                <a:ea typeface="宋体" pitchFamily="2" charset="-122"/>
              </a:rPr>
              <a:t>Peak luminosity 7.7×10</a:t>
            </a:r>
            <a:r>
              <a:rPr lang="en-US" baseline="30000" dirty="0" smtClean="0">
                <a:ea typeface="宋体" pitchFamily="2" charset="-122"/>
              </a:rPr>
              <a:t>33</a:t>
            </a:r>
            <a:r>
              <a:rPr lang="en-US" dirty="0" smtClean="0">
                <a:ea typeface="宋体" pitchFamily="2" charset="-122"/>
              </a:rPr>
              <a:t>cm</a:t>
            </a:r>
            <a:r>
              <a:rPr lang="en-US" baseline="30000" dirty="0" smtClean="0">
                <a:ea typeface="宋体" pitchFamily="2" charset="-122"/>
              </a:rPr>
              <a:t>-2</a:t>
            </a:r>
            <a:r>
              <a:rPr lang="en-US" dirty="0" smtClean="0">
                <a:ea typeface="宋体" pitchFamily="2" charset="-122"/>
              </a:rPr>
              <a:t>s</a:t>
            </a:r>
            <a:r>
              <a:rPr lang="en-US" baseline="30000" dirty="0" smtClean="0">
                <a:ea typeface="宋体" pitchFamily="2" charset="-122"/>
              </a:rPr>
              <a:t>-1</a:t>
            </a:r>
            <a:endParaRPr lang="en-US" dirty="0" smtClean="0">
              <a:ea typeface="宋体" pitchFamily="2" charset="-122"/>
            </a:endParaRPr>
          </a:p>
          <a:p>
            <a:pPr marL="365125" indent="-255588"/>
            <a:r>
              <a:rPr lang="en-US" b="1" dirty="0" smtClean="0">
                <a:solidFill>
                  <a:srgbClr val="0000FF"/>
                </a:solidFill>
                <a:ea typeface="宋体" pitchFamily="2" charset="-122"/>
              </a:rPr>
              <a:t> Data-taking efficiency: ~94%</a:t>
            </a:r>
          </a:p>
          <a:p>
            <a:pPr marL="365125" indent="-255588"/>
            <a:r>
              <a:rPr lang="en-US" b="1" dirty="0" smtClean="0">
                <a:solidFill>
                  <a:srgbClr val="0000FF"/>
                </a:solidFill>
                <a:ea typeface="宋体" pitchFamily="2" charset="-122"/>
              </a:rPr>
              <a:t> Significant pileup events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3/3/2013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H-&gt;ZZ-&gt;4l Search at ATLAS - H. Yang (SJTU)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A571333-A100-4136-B0AF-BB95DFE5A6E1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364163" y="2997200"/>
            <a:ext cx="287972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5" name="TextBox 6"/>
          <p:cNvSpPr txBox="1">
            <a:spLocks noChangeArrowheads="1"/>
          </p:cNvSpPr>
          <p:nvPr/>
        </p:nvSpPr>
        <p:spPr bwMode="auto">
          <a:xfrm>
            <a:off x="5435600" y="2627313"/>
            <a:ext cx="14029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ICHEP2012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1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51040"/>
            <a:ext cx="7993062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5364163" y="2492896"/>
            <a:ext cx="287972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8" name="TextBox 12"/>
          <p:cNvSpPr txBox="1">
            <a:spLocks noChangeArrowheads="1"/>
          </p:cNvSpPr>
          <p:nvPr/>
        </p:nvSpPr>
        <p:spPr bwMode="auto">
          <a:xfrm>
            <a:off x="5445125" y="2124075"/>
            <a:ext cx="118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HCP2012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580707" y="1853655"/>
            <a:ext cx="287972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6876256" y="1482288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Moriond2013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87423"/>
          </a:xfrm>
        </p:spPr>
        <p:txBody>
          <a:bodyPr/>
          <a:lstStyle/>
          <a:p>
            <a:r>
              <a:rPr lang="en-US" dirty="0" smtClean="0"/>
              <a:t>Expected and Observed Exclusions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40</a:t>
            </a:fld>
            <a:endParaRPr lang="zh-TW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748030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2061"/>
            <a:ext cx="7704856" cy="26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9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Contributions to ATLAS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Physics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Analyses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Search for Higgs through H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ZZ4l final state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ym typeface="Wingdings" pitchFamily="2" charset="2"/>
              </a:rPr>
              <a:t>4.7 fb</a:t>
            </a:r>
            <a:r>
              <a:rPr lang="en-US" sz="2400" baseline="30000" dirty="0" smtClean="0">
                <a:sym typeface="Wingdings" pitchFamily="2" charset="2"/>
              </a:rPr>
              <a:t>-1</a:t>
            </a:r>
            <a:r>
              <a:rPr lang="en-US" sz="2400" dirty="0" smtClean="0">
                <a:sym typeface="Wingdings" pitchFamily="2" charset="2"/>
              </a:rPr>
              <a:t>(7TeV), ATL-COM-PHYS-2012-530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ym typeface="Wingdings" pitchFamily="2" charset="2"/>
              </a:rPr>
              <a:t>3.2 fb</a:t>
            </a:r>
            <a:r>
              <a:rPr lang="en-US" sz="2400" baseline="30000" dirty="0" smtClean="0">
                <a:sym typeface="Wingdings" pitchFamily="2" charset="2"/>
              </a:rPr>
              <a:t>-1</a:t>
            </a:r>
            <a:r>
              <a:rPr lang="en-US" sz="2400" dirty="0" smtClean="0">
                <a:sym typeface="Wingdings" pitchFamily="2" charset="2"/>
              </a:rPr>
              <a:t>(8TeV), ATL-COM-PHYS-2012-721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ym typeface="Wingdings" pitchFamily="2" charset="2"/>
              </a:rPr>
              <a:t>5.8 fb</a:t>
            </a:r>
            <a:r>
              <a:rPr lang="en-US" sz="2400" baseline="30000" dirty="0" smtClean="0">
                <a:sym typeface="Wingdings" pitchFamily="2" charset="2"/>
              </a:rPr>
              <a:t>-1</a:t>
            </a:r>
            <a:r>
              <a:rPr lang="en-US" sz="2400" dirty="0" smtClean="0">
                <a:sym typeface="Wingdings" pitchFamily="2" charset="2"/>
              </a:rPr>
              <a:t>(8TeV), ATL-COM-PHYS-2012-835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  <a:sym typeface="Wingdings" pitchFamily="2" charset="2"/>
              </a:rPr>
              <a:t>“Observation of a New 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P</a:t>
            </a:r>
            <a:r>
              <a:rPr lang="en-US" sz="2400" b="1" dirty="0" smtClean="0">
                <a:solidFill>
                  <a:srgbClr val="00B050"/>
                </a:solidFill>
                <a:sym typeface="Wingdings" pitchFamily="2" charset="2"/>
              </a:rPr>
              <a:t>article in the Search for the Standard Model Higgs Boson with the ATLAS Detector at the LHC”, </a:t>
            </a:r>
            <a:r>
              <a:rPr lang="en-US" sz="2400" b="1" dirty="0" smtClean="0">
                <a:solidFill>
                  <a:srgbClr val="00B050"/>
                </a:solidFill>
              </a:rPr>
              <a:t>Phys</a:t>
            </a:r>
            <a:r>
              <a:rPr lang="en-US" sz="2400" b="1" dirty="0">
                <a:solidFill>
                  <a:srgbClr val="00B050"/>
                </a:solidFill>
              </a:rPr>
              <a:t>. </a:t>
            </a:r>
            <a:r>
              <a:rPr lang="en-US" sz="2400" b="1" dirty="0" err="1">
                <a:solidFill>
                  <a:srgbClr val="00B050"/>
                </a:solidFill>
              </a:rPr>
              <a:t>Lett</a:t>
            </a:r>
            <a:r>
              <a:rPr lang="en-US" sz="2400" b="1" dirty="0">
                <a:solidFill>
                  <a:srgbClr val="00B050"/>
                </a:solidFill>
              </a:rPr>
              <a:t>. B 716 (2012) 1-29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400" b="1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Current works on Higgs spin and CP measurement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Higgs </a:t>
            </a:r>
            <a:r>
              <a:rPr lang="en-US" sz="1800" dirty="0"/>
              <a:t>Spin/Parity Determination based on </a:t>
            </a:r>
            <a:r>
              <a:rPr lang="en-US" sz="1800" dirty="0" smtClean="0"/>
              <a:t>BDT,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hlinkClick r:id="rId2"/>
              </a:rPr>
              <a:t>ATLAS HSG2 MVA Meeting</a:t>
            </a:r>
            <a:r>
              <a:rPr lang="en-US" sz="1800" dirty="0"/>
              <a:t>, August 6, 2012 </a:t>
            </a:r>
            <a:endParaRPr lang="en-US" sz="1800" dirty="0" smtClean="0"/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JHU </a:t>
            </a:r>
            <a:r>
              <a:rPr lang="en-US" sz="1800" dirty="0"/>
              <a:t>MC </a:t>
            </a:r>
            <a:r>
              <a:rPr lang="en-US" sz="1800" dirty="0" smtClean="0"/>
              <a:t>Validation </a:t>
            </a:r>
            <a:r>
              <a:rPr lang="en-US" sz="1800" dirty="0"/>
              <a:t>and Higgs Spin/Parity Determination based on </a:t>
            </a:r>
            <a:r>
              <a:rPr lang="en-US" sz="1800" dirty="0" smtClean="0"/>
              <a:t>BDT, </a:t>
            </a:r>
            <a:r>
              <a:rPr lang="en-US" sz="1800" dirty="0" smtClean="0">
                <a:hlinkClick r:id="rId3"/>
              </a:rPr>
              <a:t>ATLAS </a:t>
            </a:r>
            <a:r>
              <a:rPr lang="en-US" sz="1800" dirty="0">
                <a:hlinkClick r:id="rId3"/>
              </a:rPr>
              <a:t>HSG2 MVA Meeting</a:t>
            </a:r>
            <a:r>
              <a:rPr lang="en-US" sz="1800" dirty="0"/>
              <a:t>, July 30, 2012 </a:t>
            </a: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0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/>
          <a:lstStyle/>
          <a:p>
            <a:r>
              <a:rPr lang="en-US" dirty="0" smtClean="0"/>
              <a:t>Modeling Spin and Parity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152128"/>
          </a:xfrm>
        </p:spPr>
        <p:txBody>
          <a:bodyPr/>
          <a:lstStyle/>
          <a:p>
            <a:r>
              <a:rPr lang="en-US" dirty="0" smtClean="0"/>
              <a:t>CP-even and CP-odd resonances with spins 0, 1, and 2 are considered.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42</a:t>
            </a:fld>
            <a:endParaRPr lang="zh-TW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6" y="2492896"/>
            <a:ext cx="815600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6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BDT Training and Test Results</a:t>
            </a:r>
            <a:endParaRPr lang="en-US" dirty="0"/>
          </a:p>
        </p:txBody>
      </p:sp>
      <p:sp>
        <p:nvSpPr>
          <p:cNvPr id="1536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5125" indent="-255588"/>
            <a:r>
              <a:rPr lang="en-US" dirty="0" smtClean="0">
                <a:latin typeface="Times" charset="0"/>
                <a:ea typeface="宋体" pitchFamily="2" charset="-122"/>
              </a:rPr>
              <a:t> About 28K JHU H(0+) and 28K H(0-) events, one half for BDT training and another half and SM ZZ for test.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3/3/2013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H-&gt;ZZ-&gt;4l Search at ATLAS - H. Yang (SJTU)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23C5FB4-E3D2-4286-9F72-93CEA7BAE27D}" type="slidenum">
              <a:rPr lang="zh-CN" altLang="en-US" smtClean="0"/>
              <a:pPr>
                <a:defRPr/>
              </a:pPr>
              <a:t>43</a:t>
            </a:fld>
            <a:endParaRPr lang="zh-CN" altLang="en-US"/>
          </a:p>
        </p:txBody>
      </p:sp>
      <p:sp>
        <p:nvSpPr>
          <p:cNvPr id="13" name="Rectangle 12"/>
          <p:cNvSpPr>
            <a:spLocks noGrp="1" noChangeArrowheads="1"/>
          </p:cNvSpPr>
          <p:nvPr/>
        </p:nvSpPr>
        <p:spPr bwMode="auto">
          <a:xfrm>
            <a:off x="179388" y="1914525"/>
            <a:ext cx="41148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</a:rPr>
              <a:t>Selection Cuts:</a:t>
            </a:r>
          </a:p>
          <a:p>
            <a:pPr marL="0" indent="0">
              <a:buFontTx/>
              <a:buNone/>
              <a:defRPr/>
            </a:pPr>
            <a:r>
              <a:rPr lang="en-US" altLang="zh-CN" sz="2000" dirty="0" smtClean="0">
                <a:solidFill>
                  <a:prstClr val="black"/>
                </a:solidFill>
              </a:rPr>
              <a:t>- 50 </a:t>
            </a:r>
            <a:r>
              <a:rPr lang="en-US" altLang="zh-CN" sz="2000" dirty="0" err="1">
                <a:solidFill>
                  <a:prstClr val="black"/>
                </a:solidFill>
              </a:rPr>
              <a:t>GeV</a:t>
            </a:r>
            <a:r>
              <a:rPr lang="en-US" altLang="zh-CN" sz="2000" dirty="0">
                <a:solidFill>
                  <a:prstClr val="black"/>
                </a:solidFill>
              </a:rPr>
              <a:t> &lt; MZ1 &lt; 106 </a:t>
            </a:r>
            <a:r>
              <a:rPr lang="en-US" altLang="zh-CN" sz="2000" dirty="0" err="1">
                <a:solidFill>
                  <a:prstClr val="black"/>
                </a:solidFill>
              </a:rPr>
              <a:t>GeV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zh-CN" sz="2000" dirty="0" smtClean="0">
                <a:solidFill>
                  <a:prstClr val="black"/>
                </a:solidFill>
              </a:rPr>
              <a:t>- 17.5 </a:t>
            </a:r>
            <a:r>
              <a:rPr lang="en-US" altLang="zh-CN" sz="2000" dirty="0" err="1">
                <a:solidFill>
                  <a:prstClr val="black"/>
                </a:solidFill>
              </a:rPr>
              <a:t>GeV</a:t>
            </a:r>
            <a:r>
              <a:rPr lang="en-US" altLang="zh-CN" sz="2000" dirty="0">
                <a:solidFill>
                  <a:prstClr val="black"/>
                </a:solidFill>
              </a:rPr>
              <a:t> &lt; MZ2 &lt; 115 </a:t>
            </a:r>
            <a:r>
              <a:rPr lang="en-US" altLang="zh-CN" sz="2000" dirty="0" err="1">
                <a:solidFill>
                  <a:prstClr val="black"/>
                </a:solidFill>
              </a:rPr>
              <a:t>GeV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zh-CN" sz="2000" dirty="0" smtClean="0">
                <a:solidFill>
                  <a:prstClr val="black"/>
                </a:solidFill>
              </a:rPr>
              <a:t>- Lepton </a:t>
            </a:r>
            <a:r>
              <a:rPr lang="en-US" altLang="zh-CN" sz="2000" dirty="0" err="1">
                <a:solidFill>
                  <a:prstClr val="black"/>
                </a:solidFill>
              </a:rPr>
              <a:t>pT</a:t>
            </a:r>
            <a:r>
              <a:rPr lang="en-US" altLang="zh-CN" sz="2000" dirty="0">
                <a:solidFill>
                  <a:prstClr val="black"/>
                </a:solidFill>
              </a:rPr>
              <a:t>: </a:t>
            </a:r>
          </a:p>
          <a:p>
            <a:pPr>
              <a:buFontTx/>
              <a:buNone/>
              <a:defRPr/>
            </a:pPr>
            <a:r>
              <a:rPr lang="en-US" altLang="zh-CN" sz="2000" dirty="0">
                <a:solidFill>
                  <a:prstClr val="black"/>
                </a:solidFill>
              </a:rPr>
              <a:t>   </a:t>
            </a:r>
            <a:r>
              <a:rPr lang="en-US" altLang="zh-CN" sz="2000" dirty="0" smtClean="0">
                <a:solidFill>
                  <a:prstClr val="black"/>
                </a:solidFill>
              </a:rPr>
              <a:t>pT1 </a:t>
            </a:r>
            <a:r>
              <a:rPr lang="en-US" altLang="zh-CN" sz="2000" dirty="0">
                <a:solidFill>
                  <a:prstClr val="black"/>
                </a:solidFill>
              </a:rPr>
              <a:t>&gt; 20 </a:t>
            </a:r>
            <a:r>
              <a:rPr lang="en-US" altLang="zh-CN" sz="2000" dirty="0" err="1">
                <a:solidFill>
                  <a:prstClr val="black"/>
                </a:solidFill>
              </a:rPr>
              <a:t>GeV</a:t>
            </a:r>
            <a:r>
              <a:rPr lang="en-US" altLang="zh-CN" sz="2000" dirty="0">
                <a:solidFill>
                  <a:prstClr val="black"/>
                </a:solidFill>
              </a:rPr>
              <a:t>, pT2 &gt; 15 </a:t>
            </a:r>
            <a:r>
              <a:rPr lang="en-US" altLang="zh-CN" sz="2000" dirty="0" err="1">
                <a:solidFill>
                  <a:prstClr val="black"/>
                </a:solidFill>
              </a:rPr>
              <a:t>GeV</a:t>
            </a:r>
            <a:r>
              <a:rPr lang="en-US" altLang="zh-CN" sz="2000" dirty="0">
                <a:solidFill>
                  <a:prstClr val="black"/>
                </a:solidFill>
              </a:rPr>
              <a:t>, </a:t>
            </a:r>
          </a:p>
          <a:p>
            <a:pPr>
              <a:buFontTx/>
              <a:buNone/>
              <a:defRPr/>
            </a:pPr>
            <a:r>
              <a:rPr lang="en-US" altLang="zh-CN" sz="2000" dirty="0">
                <a:solidFill>
                  <a:prstClr val="black"/>
                </a:solidFill>
              </a:rPr>
              <a:t>   </a:t>
            </a:r>
            <a:r>
              <a:rPr lang="en-US" altLang="zh-CN" sz="2000" dirty="0" smtClean="0">
                <a:solidFill>
                  <a:prstClr val="black"/>
                </a:solidFill>
              </a:rPr>
              <a:t>pT3 </a:t>
            </a:r>
            <a:r>
              <a:rPr lang="en-US" altLang="zh-CN" sz="2000" dirty="0">
                <a:solidFill>
                  <a:prstClr val="black"/>
                </a:solidFill>
              </a:rPr>
              <a:t>&gt; 10 </a:t>
            </a:r>
            <a:r>
              <a:rPr lang="en-US" altLang="zh-CN" sz="2000" dirty="0" err="1">
                <a:solidFill>
                  <a:prstClr val="black"/>
                </a:solidFill>
              </a:rPr>
              <a:t>GeV</a:t>
            </a:r>
            <a:r>
              <a:rPr lang="en-US" altLang="zh-CN" sz="2000" dirty="0">
                <a:solidFill>
                  <a:prstClr val="black"/>
                </a:solidFill>
              </a:rPr>
              <a:t>, pT4 &gt; 7 </a:t>
            </a:r>
            <a:r>
              <a:rPr lang="en-US" altLang="zh-CN" sz="2000" dirty="0" err="1">
                <a:solidFill>
                  <a:prstClr val="black"/>
                </a:solidFill>
              </a:rPr>
              <a:t>GeV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zh-CN" sz="2000" dirty="0" smtClean="0">
                <a:solidFill>
                  <a:prstClr val="black"/>
                </a:solidFill>
              </a:rPr>
              <a:t>- |</a:t>
            </a:r>
            <a:r>
              <a:rPr lang="en-US" altLang="zh-CN" sz="2000" dirty="0">
                <a:solidFill>
                  <a:prstClr val="black"/>
                </a:solidFill>
              </a:rPr>
              <a:t>Eta| &lt; 2.5</a:t>
            </a:r>
          </a:p>
          <a:p>
            <a:pPr marL="0" indent="0">
              <a:buFontTx/>
              <a:buNone/>
              <a:defRPr/>
            </a:pPr>
            <a:r>
              <a:rPr lang="en-US" altLang="zh-CN" sz="2000" dirty="0" smtClean="0">
                <a:solidFill>
                  <a:prstClr val="black"/>
                </a:solidFill>
              </a:rPr>
              <a:t>-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dR</a:t>
            </a:r>
            <a:r>
              <a:rPr lang="en-US" altLang="zh-CN" sz="2000" dirty="0" smtClean="0">
                <a:solidFill>
                  <a:prstClr val="black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&gt; 0.1 (0.2) for same (different) flavor di-lepton</a:t>
            </a:r>
          </a:p>
          <a:p>
            <a:pPr marL="0" indent="0">
              <a:buFontTx/>
              <a:buNone/>
              <a:defRPr/>
            </a:pPr>
            <a:r>
              <a:rPr lang="en-US" altLang="zh-CN" sz="2000" dirty="0" smtClean="0">
                <a:solidFill>
                  <a:prstClr val="black"/>
                </a:solidFill>
              </a:rPr>
              <a:t>-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120 </a:t>
            </a:r>
            <a:r>
              <a:rPr lang="en-US" altLang="zh-CN" sz="2000" b="1" dirty="0" err="1">
                <a:solidFill>
                  <a:srgbClr val="FF0000"/>
                </a:solidFill>
              </a:rPr>
              <a:t>GeV</a:t>
            </a:r>
            <a:r>
              <a:rPr lang="en-US" altLang="zh-CN" sz="2000" b="1" dirty="0">
                <a:solidFill>
                  <a:srgbClr val="FF0000"/>
                </a:solidFill>
              </a:rPr>
              <a:t> &lt; M</a:t>
            </a:r>
            <a:r>
              <a:rPr lang="en-US" altLang="zh-CN" sz="2000" b="1" baseline="-25000" dirty="0">
                <a:solidFill>
                  <a:srgbClr val="FF0000"/>
                </a:solidFill>
              </a:rPr>
              <a:t>ZZ</a:t>
            </a:r>
            <a:r>
              <a:rPr lang="en-US" altLang="zh-CN" sz="2000" b="1" dirty="0">
                <a:solidFill>
                  <a:srgbClr val="FF0000"/>
                </a:solidFill>
              </a:rPr>
              <a:t>  &lt; 130 </a:t>
            </a:r>
            <a:r>
              <a:rPr lang="en-US" altLang="zh-CN" sz="2000" b="1" dirty="0" err="1">
                <a:solidFill>
                  <a:srgbClr val="FF0000"/>
                </a:solidFill>
              </a:rPr>
              <a:t>GeV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prstClr val="black"/>
                </a:solidFill>
              </a:rPr>
              <a:t>		</a:t>
            </a:r>
          </a:p>
        </p:txBody>
      </p:sp>
      <p:pic>
        <p:nvPicPr>
          <p:cNvPr id="9" name="Picture 5" descr="overtrain_B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1932533"/>
            <a:ext cx="5144721" cy="380072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6658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Log-likelihood Ratio and Separation 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3/3/2013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H-&gt;ZZ-&gt;4l Search at ATLAS - H. Yang (SJTU)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72D24F4-B843-419C-B9EF-5170BC517785}" type="slidenum">
              <a:rPr lang="zh-CN" altLang="en-US" smtClean="0"/>
              <a:pPr>
                <a:defRPr/>
              </a:pPr>
              <a:t>44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90" y="1137434"/>
            <a:ext cx="2873509" cy="270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2849013" cy="270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8600" y="762000"/>
            <a:ext cx="8763000" cy="2522984"/>
          </a:xfrm>
        </p:spPr>
        <p:txBody>
          <a:bodyPr/>
          <a:lstStyle/>
          <a:p>
            <a:r>
              <a:rPr lang="en-US" dirty="0"/>
              <a:t> Using Binned Log-likelihood Ratio method to determine the separation power between Higgs 0+ and 0-</a:t>
            </a:r>
          </a:p>
          <a:p>
            <a:r>
              <a:rPr lang="en-US" dirty="0"/>
              <a:t> </a:t>
            </a:r>
            <a:r>
              <a:rPr lang="en-US" dirty="0" smtClean="0"/>
              <a:t>1M </a:t>
            </a:r>
            <a:r>
              <a:rPr lang="en-US" dirty="0"/>
              <a:t>MC trials based on Poisson statistics</a:t>
            </a:r>
          </a:p>
          <a:p>
            <a:r>
              <a:rPr lang="en-US" dirty="0"/>
              <a:t> </a:t>
            </a:r>
            <a:r>
              <a:rPr lang="en-US" dirty="0" smtClean="0"/>
              <a:t>Log-likelihood Ratio distributions</a:t>
            </a:r>
          </a:p>
          <a:p>
            <a:r>
              <a:rPr lang="en-US" dirty="0" smtClean="0"/>
              <a:t> Expected significance </a:t>
            </a:r>
            <a:r>
              <a:rPr lang="en-US" dirty="0" err="1" smtClean="0"/>
              <a:t>vs</a:t>
            </a:r>
            <a:r>
              <a:rPr lang="en-US" dirty="0" smtClean="0"/>
              <a:t> int. luminosity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012360"/>
              </p:ext>
            </p:extLst>
          </p:nvPr>
        </p:nvGraphicFramePr>
        <p:xfrm>
          <a:off x="179512" y="3284984"/>
          <a:ext cx="6120680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872208"/>
                <a:gridCol w="1800200"/>
              </a:tblGrid>
              <a:tr h="79764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Int.</a:t>
                      </a:r>
                      <a:r>
                        <a:rPr lang="en-US" sz="1800" baseline="0" dirty="0" smtClean="0"/>
                        <a:t> Luminosity</a:t>
                      </a:r>
                    </a:p>
                    <a:p>
                      <a:pPr algn="l"/>
                      <a:r>
                        <a:rPr lang="en-US" sz="1800" baseline="0" dirty="0" smtClean="0"/>
                        <a:t>(fb</a:t>
                      </a:r>
                      <a:r>
                        <a:rPr lang="en-US" sz="1800" baseline="30000" dirty="0" smtClean="0"/>
                        <a:t>-1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 marL="91454" marR="91454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Significance</a:t>
                      </a:r>
                    </a:p>
                    <a:p>
                      <a:pPr algn="ctr"/>
                      <a:r>
                        <a:rPr lang="en-US" sz="1600" dirty="0" smtClean="0"/>
                        <a:t>(no ZZ, BDT)</a:t>
                      </a:r>
                      <a:endParaRPr lang="en-US" sz="1600" dirty="0"/>
                    </a:p>
                  </a:txBody>
                  <a:tcPr marL="91454" marR="91454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Significance</a:t>
                      </a:r>
                    </a:p>
                    <a:p>
                      <a:pPr algn="ctr"/>
                      <a:r>
                        <a:rPr lang="en-US" sz="1600" dirty="0" smtClean="0"/>
                        <a:t>(with ZZ, BDT)</a:t>
                      </a:r>
                      <a:endParaRPr lang="en-US" sz="1600" dirty="0"/>
                    </a:p>
                  </a:txBody>
                  <a:tcPr marL="91454" marR="91454" marT="45706" marB="45706"/>
                </a:tc>
              </a:tr>
              <a:tr h="430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10 (N</a:t>
                      </a:r>
                      <a:r>
                        <a:rPr lang="en-US" sz="1600" b="1" baseline="-25000" dirty="0" smtClean="0"/>
                        <a:t>s</a:t>
                      </a:r>
                      <a:r>
                        <a:rPr lang="en-US" sz="1600" b="1" dirty="0" smtClean="0"/>
                        <a:t>=6, </a:t>
                      </a:r>
                      <a:r>
                        <a:rPr lang="en-US" sz="1600" b="1" dirty="0" err="1" smtClean="0"/>
                        <a:t>N</a:t>
                      </a:r>
                      <a:r>
                        <a:rPr lang="en-US" sz="1600" b="1" baseline="-25000" dirty="0" err="1" smtClean="0"/>
                        <a:t>b</a:t>
                      </a:r>
                      <a:r>
                        <a:rPr lang="en-US" sz="1600" b="1" dirty="0" smtClean="0"/>
                        <a:t>=5.5)</a:t>
                      </a:r>
                      <a:endParaRPr lang="en-US" sz="1600" b="1" dirty="0"/>
                    </a:p>
                  </a:txBody>
                  <a:tcPr marL="91454" marR="91454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1.97 </a:t>
                      </a:r>
                      <a:r>
                        <a:rPr lang="en-US" sz="1600" b="1" dirty="0" smtClean="0">
                          <a:latin typeface="Symbol" pitchFamily="18" charset="2"/>
                        </a:rPr>
                        <a:t>s</a:t>
                      </a:r>
                      <a:endParaRPr lang="en-US" sz="1600" b="1" dirty="0"/>
                    </a:p>
                  </a:txBody>
                  <a:tcPr marL="91454" marR="91454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1.45</a:t>
                      </a:r>
                      <a:r>
                        <a:rPr lang="en-US" sz="1600" b="1" dirty="0" smtClean="0">
                          <a:latin typeface="Symbol" pitchFamily="18" charset="2"/>
                        </a:rPr>
                        <a:t> s</a:t>
                      </a:r>
                      <a:endParaRPr lang="en-US" sz="1600" b="1" dirty="0">
                        <a:latin typeface="Symbol" pitchFamily="18" charset="2"/>
                      </a:endParaRPr>
                    </a:p>
                  </a:txBody>
                  <a:tcPr marL="91454" marR="91454" marT="45706" marB="45706"/>
                </a:tc>
              </a:tr>
              <a:tr h="43093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20 (N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=12,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600" b="1" baseline="-250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=11)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2.74 </a:t>
                      </a:r>
                      <a:r>
                        <a:rPr lang="en-US" sz="1600" b="1" dirty="0" smtClean="0">
                          <a:latin typeface="Symbol" pitchFamily="18" charset="2"/>
                        </a:rPr>
                        <a:t>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1.98 </a:t>
                      </a:r>
                      <a:r>
                        <a:rPr lang="en-US" sz="1600" b="1" dirty="0" smtClean="0">
                          <a:latin typeface="Symbol" pitchFamily="18" charset="2"/>
                        </a:rPr>
                        <a:t>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Symbol" pitchFamily="18" charset="2"/>
                      </a:endParaRPr>
                    </a:p>
                  </a:txBody>
                  <a:tcPr marL="91454" marR="91454" marT="45706" marB="45706"/>
                </a:tc>
              </a:tr>
              <a:tr h="43093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30 (N</a:t>
                      </a:r>
                      <a:r>
                        <a:rPr lang="en-US" sz="1600" b="1" baseline="-25000" dirty="0" smtClean="0"/>
                        <a:t>s</a:t>
                      </a:r>
                      <a:r>
                        <a:rPr lang="en-US" sz="1600" b="1" dirty="0" smtClean="0"/>
                        <a:t>=18, </a:t>
                      </a:r>
                      <a:r>
                        <a:rPr lang="en-US" sz="1600" b="1" dirty="0" err="1" smtClean="0"/>
                        <a:t>N</a:t>
                      </a:r>
                      <a:r>
                        <a:rPr lang="en-US" sz="1600" b="1" baseline="-25000" dirty="0" err="1" smtClean="0"/>
                        <a:t>b</a:t>
                      </a:r>
                      <a:r>
                        <a:rPr lang="en-US" sz="1600" b="1" dirty="0" smtClean="0"/>
                        <a:t>=16.5)</a:t>
                      </a:r>
                      <a:endParaRPr lang="en-US" sz="1600" b="1" dirty="0"/>
                    </a:p>
                  </a:txBody>
                  <a:tcPr marL="91454" marR="91454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3.36 </a:t>
                      </a:r>
                      <a:r>
                        <a:rPr lang="en-US" sz="1600" b="1" dirty="0" smtClean="0">
                          <a:latin typeface="Symbol" pitchFamily="18" charset="2"/>
                        </a:rPr>
                        <a:t>s</a:t>
                      </a:r>
                      <a:endParaRPr lang="en-US" sz="1600" b="1" dirty="0"/>
                    </a:p>
                  </a:txBody>
                  <a:tcPr marL="91454" marR="91454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2.40</a:t>
                      </a:r>
                      <a:r>
                        <a:rPr lang="en-US" sz="1600" b="1" dirty="0" smtClean="0">
                          <a:latin typeface="Symbol" pitchFamily="18" charset="2"/>
                        </a:rPr>
                        <a:t> s</a:t>
                      </a:r>
                      <a:endParaRPr lang="en-US" sz="1600" b="1" dirty="0">
                        <a:latin typeface="Symbol" pitchFamily="18" charset="2"/>
                      </a:endParaRPr>
                    </a:p>
                  </a:txBody>
                  <a:tcPr marL="91454" marR="91454" marT="45706" marB="45706"/>
                </a:tc>
              </a:tr>
              <a:tr h="43093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40 (N</a:t>
                      </a:r>
                      <a:r>
                        <a:rPr lang="en-US" sz="1600" b="1" baseline="-25000" dirty="0" smtClean="0"/>
                        <a:t>s</a:t>
                      </a:r>
                      <a:r>
                        <a:rPr lang="en-US" sz="1600" b="1" dirty="0" smtClean="0"/>
                        <a:t>=24, </a:t>
                      </a:r>
                      <a:r>
                        <a:rPr lang="en-US" sz="1600" b="1" dirty="0" err="1" smtClean="0"/>
                        <a:t>N</a:t>
                      </a:r>
                      <a:r>
                        <a:rPr lang="en-US" sz="1600" b="1" baseline="-25000" dirty="0" err="1" smtClean="0"/>
                        <a:t>b</a:t>
                      </a:r>
                      <a:r>
                        <a:rPr lang="en-US" sz="1600" b="1" dirty="0" smtClean="0"/>
                        <a:t>=22)</a:t>
                      </a:r>
                      <a:endParaRPr lang="en-US" sz="1600" b="1" dirty="0"/>
                    </a:p>
                  </a:txBody>
                  <a:tcPr marL="91454" marR="91454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3.85 </a:t>
                      </a:r>
                      <a:r>
                        <a:rPr lang="en-US" sz="1600" b="1" dirty="0" smtClean="0">
                          <a:latin typeface="Symbol" pitchFamily="18" charset="2"/>
                        </a:rPr>
                        <a:t>s</a:t>
                      </a:r>
                      <a:endParaRPr lang="en-US" sz="1600" b="1" dirty="0"/>
                    </a:p>
                  </a:txBody>
                  <a:tcPr marL="91454" marR="91454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2.77</a:t>
                      </a:r>
                      <a:r>
                        <a:rPr lang="en-US" sz="1600" b="1" dirty="0" smtClean="0">
                          <a:latin typeface="Symbol" pitchFamily="18" charset="2"/>
                        </a:rPr>
                        <a:t> s</a:t>
                      </a:r>
                      <a:endParaRPr lang="en-US" sz="1600" b="1" dirty="0">
                        <a:latin typeface="Symbol" pitchFamily="18" charset="2"/>
                      </a:endParaRPr>
                    </a:p>
                  </a:txBody>
                  <a:tcPr marL="91454" marR="91454" marT="45706" marB="45706"/>
                </a:tc>
              </a:tr>
              <a:tr h="43093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50 (N</a:t>
                      </a:r>
                      <a:r>
                        <a:rPr lang="en-US" sz="1600" b="1" baseline="-25000" dirty="0" smtClean="0"/>
                        <a:t>s</a:t>
                      </a:r>
                      <a:r>
                        <a:rPr lang="en-US" sz="1600" b="1" dirty="0" smtClean="0"/>
                        <a:t>=30, </a:t>
                      </a:r>
                      <a:r>
                        <a:rPr lang="en-US" sz="1600" b="1" dirty="0" err="1" smtClean="0"/>
                        <a:t>N</a:t>
                      </a:r>
                      <a:r>
                        <a:rPr lang="en-US" sz="1600" b="1" baseline="-25000" dirty="0" err="1" smtClean="0"/>
                        <a:t>b</a:t>
                      </a:r>
                      <a:r>
                        <a:rPr lang="en-US" sz="1600" b="1" dirty="0" smtClean="0"/>
                        <a:t>=27.5)</a:t>
                      </a:r>
                      <a:endParaRPr lang="en-US" sz="1600" b="1" dirty="0"/>
                    </a:p>
                  </a:txBody>
                  <a:tcPr marL="91454" marR="91454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4.26 </a:t>
                      </a:r>
                      <a:r>
                        <a:rPr lang="en-US" sz="1600" b="1" dirty="0" smtClean="0">
                          <a:latin typeface="Symbol" pitchFamily="18" charset="2"/>
                        </a:rPr>
                        <a:t>s</a:t>
                      </a:r>
                      <a:endParaRPr lang="en-US" sz="1600" b="1" dirty="0"/>
                    </a:p>
                  </a:txBody>
                  <a:tcPr marL="91454" marR="91454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3.10</a:t>
                      </a:r>
                      <a:r>
                        <a:rPr lang="en-US" sz="1600" b="1" dirty="0" smtClean="0">
                          <a:latin typeface="Symbol" pitchFamily="18" charset="2"/>
                        </a:rPr>
                        <a:t> s</a:t>
                      </a:r>
                      <a:endParaRPr lang="en-US" sz="1600" b="1" dirty="0">
                        <a:latin typeface="Symbol" pitchFamily="18" charset="2"/>
                      </a:endParaRPr>
                    </a:p>
                  </a:txBody>
                  <a:tcPr marL="91454" marR="91454" marT="45706" marB="45706"/>
                </a:tc>
              </a:tr>
            </a:tbl>
          </a:graphicData>
        </a:graphic>
      </p:graphicFrame>
      <p:sp>
        <p:nvSpPr>
          <p:cNvPr id="3" name="Curved Left Arrow 2"/>
          <p:cNvSpPr/>
          <p:nvPr/>
        </p:nvSpPr>
        <p:spPr>
          <a:xfrm>
            <a:off x="8316416" y="2420888"/>
            <a:ext cx="467543" cy="2304256"/>
          </a:xfrm>
          <a:prstGeom prst="curvedLeftArrow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836613"/>
            <a:ext cx="50069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Higgs Boson Width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7950" y="762000"/>
            <a:ext cx="4176713" cy="57150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0000FF"/>
                </a:solidFill>
              </a:rPr>
              <a:t> Strong mass dependent</a:t>
            </a:r>
          </a:p>
          <a:p>
            <a:pPr marL="109728" indent="0">
              <a:buFont typeface="Wingdings" pitchFamily="2" charset="2"/>
              <a:buNone/>
              <a:defRPr/>
            </a:pPr>
            <a:r>
              <a:rPr lang="en-US" dirty="0">
                <a:latin typeface="Symbol" pitchFamily="18" charset="2"/>
                <a:sym typeface="Symbol"/>
              </a:rPr>
              <a:t></a:t>
            </a:r>
            <a:r>
              <a:rPr lang="en-US" baseline="-25000" dirty="0" smtClean="0"/>
              <a:t>H</a:t>
            </a:r>
            <a:r>
              <a:rPr lang="en-US" dirty="0" smtClean="0"/>
              <a:t> = 3.5 MeV @ 120 </a:t>
            </a:r>
            <a:r>
              <a:rPr lang="en-US" dirty="0" err="1" smtClean="0"/>
              <a:t>GeV</a:t>
            </a:r>
            <a:endParaRPr lang="en-US" dirty="0" smtClean="0"/>
          </a:p>
          <a:p>
            <a:pPr marL="109728" indent="0"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1.4 </a:t>
            </a:r>
            <a:r>
              <a:rPr lang="en-US" dirty="0" err="1" smtClean="0"/>
              <a:t>GeV</a:t>
            </a:r>
            <a:r>
              <a:rPr lang="en-US" dirty="0" smtClean="0"/>
              <a:t> @ 200 </a:t>
            </a:r>
            <a:r>
              <a:rPr lang="en-US" dirty="0" err="1" smtClean="0"/>
              <a:t>GeV</a:t>
            </a:r>
            <a:endParaRPr lang="en-US" dirty="0" smtClean="0"/>
          </a:p>
          <a:p>
            <a:pPr marL="109728" indent="0">
              <a:buFont typeface="Wingdings" pitchFamily="2" charset="2"/>
              <a:buNone/>
              <a:defRPr/>
            </a:pPr>
            <a:r>
              <a:rPr lang="en-US" dirty="0" smtClean="0"/>
              <a:t>         8.4 </a:t>
            </a:r>
            <a:r>
              <a:rPr lang="en-US" dirty="0" err="1" smtClean="0"/>
              <a:t>GeV</a:t>
            </a:r>
            <a:r>
              <a:rPr lang="en-US" dirty="0" smtClean="0"/>
              <a:t> @ 300 </a:t>
            </a:r>
            <a:r>
              <a:rPr lang="en-US" dirty="0" err="1" smtClean="0"/>
              <a:t>GeV</a:t>
            </a:r>
            <a:endParaRPr lang="en-US" dirty="0" smtClean="0"/>
          </a:p>
          <a:p>
            <a:pPr marL="109728" indent="0">
              <a:buFont typeface="Wingdings" pitchFamily="2" charset="2"/>
              <a:buNone/>
              <a:defRPr/>
            </a:pPr>
            <a:r>
              <a:rPr lang="en-US" dirty="0" smtClean="0"/>
              <a:t>       68.0 </a:t>
            </a:r>
            <a:r>
              <a:rPr lang="en-US" dirty="0" err="1" smtClean="0"/>
              <a:t>GeV</a:t>
            </a:r>
            <a:r>
              <a:rPr lang="en-US" dirty="0" smtClean="0"/>
              <a:t> @ 500 </a:t>
            </a:r>
            <a:r>
              <a:rPr lang="en-US" dirty="0" err="1" smtClean="0"/>
              <a:t>GeV</a:t>
            </a:r>
            <a:endParaRPr lang="en-US" dirty="0" smtClean="0"/>
          </a:p>
          <a:p>
            <a:pPr marL="109728" indent="0">
              <a:buFont typeface="Wingdings" pitchFamily="2" charset="2"/>
              <a:buNone/>
              <a:defRPr/>
            </a:pPr>
            <a:r>
              <a:rPr lang="en-US" dirty="0"/>
              <a:t> </a:t>
            </a: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At low mass region (&lt;200 </a:t>
            </a:r>
            <a:r>
              <a:rPr lang="en-US" dirty="0" err="1" smtClean="0"/>
              <a:t>GeV</a:t>
            </a:r>
            <a:r>
              <a:rPr lang="en-US" dirty="0" smtClean="0"/>
              <a:t>), detector resolution dominates mass resolution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 At high mass, intrinsic width becomes dominant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3/3/2013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H-&gt;ZZ-&gt;4l Search at ATLAS - H. Yang (SJTU)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570CCCB-141C-4091-A6E2-9622FEFB2E83}" type="slidenum">
              <a:rPr lang="zh-CN" altLang="en-US" smtClean="0"/>
              <a:pPr>
                <a:defRPr/>
              </a:pPr>
              <a:t>45</a:t>
            </a:fld>
            <a:endParaRPr lang="zh-CN" altLang="en-US"/>
          </a:p>
        </p:txBody>
      </p:sp>
      <p:pic>
        <p:nvPicPr>
          <p:cNvPr id="286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5262563"/>
            <a:ext cx="26828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Major  Challenge</a:t>
            </a:r>
            <a:endParaRPr lang="en-US" dirty="0"/>
          </a:p>
        </p:txBody>
      </p:sp>
      <p:sp>
        <p:nvSpPr>
          <p:cNvPr id="3072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692696"/>
            <a:ext cx="8763000" cy="5715000"/>
          </a:xfrm>
        </p:spPr>
        <p:txBody>
          <a:bodyPr/>
          <a:lstStyle/>
          <a:p>
            <a:pPr marL="365125" indent="-255588"/>
            <a:r>
              <a:rPr lang="en-US" dirty="0" smtClean="0">
                <a:ea typeface="宋体" pitchFamily="2" charset="-122"/>
              </a:rPr>
              <a:t> Large pileup events result in big challenge to the detector, reconstruction and  particle identification 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3/3/2013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H-&gt;ZZ-&gt;4l Search at ATLAS - H. Yang (SJTU)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4D4771-5752-4281-9A70-2FC7EFEE425C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33525"/>
            <a:ext cx="5284787" cy="495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6792"/>
            <a:ext cx="5184775" cy="497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25613" y="1700213"/>
            <a:ext cx="1477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FF00"/>
                </a:solidFill>
              </a:rPr>
              <a:t>H</a:t>
            </a:r>
            <a:r>
              <a:rPr lang="en-US" sz="2000" b="1">
                <a:solidFill>
                  <a:srgbClr val="FFFF00"/>
                </a:solidFill>
                <a:sym typeface="Wingdings" pitchFamily="2" charset="2"/>
              </a:rPr>
              <a:t>ZZ4</a:t>
            </a:r>
            <a:r>
              <a:rPr lang="en-US" sz="2000" b="1">
                <a:solidFill>
                  <a:srgbClr val="FFFF00"/>
                </a:solidFill>
                <a:latin typeface="Symbol" pitchFamily="18" charset="2"/>
                <a:sym typeface="Wingdings" pitchFamily="2" charset="2"/>
              </a:rPr>
              <a:t>m</a:t>
            </a:r>
            <a:endParaRPr lang="en-US" sz="2000" b="1">
              <a:solidFill>
                <a:srgbClr val="FFFF00"/>
              </a:solidFill>
              <a:latin typeface="Symbol" pitchFamily="18" charset="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29175" y="1609725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FF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24575" y="3697288"/>
            <a:ext cx="392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FF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76425" y="4418013"/>
            <a:ext cx="392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FF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48038" y="5641975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FF00"/>
                </a:solidFill>
                <a:latin typeface="Symbol" pitchFamily="18" charset="2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98936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Higgs </a:t>
            </a:r>
            <a:r>
              <a:rPr lang="en-US" dirty="0" smtClean="0">
                <a:sym typeface="Wingdings" pitchFamily="2" charset="2"/>
              </a:rPr>
              <a:t> ZZ*  4</a:t>
            </a:r>
            <a:r>
              <a:rPr lang="en-US" dirty="0" smtClean="0">
                <a:latin typeface="MT Extra" pitchFamily="18" charset="2"/>
                <a:sym typeface="Wingdings" pitchFamily="2" charset="2"/>
              </a:rPr>
              <a:t>l</a:t>
            </a:r>
            <a:endParaRPr lang="en-US" dirty="0">
              <a:latin typeface="MT Extra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400863" cy="535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44208" y="4907795"/>
            <a:ext cx="244827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Impact of the FSR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89240"/>
            <a:ext cx="4618856" cy="648072"/>
          </a:xfrm>
        </p:spPr>
        <p:txBody>
          <a:bodyPr>
            <a:normAutofit/>
          </a:bodyPr>
          <a:lstStyle/>
          <a:p>
            <a:r>
              <a:rPr lang="en-US" dirty="0" smtClean="0"/>
              <a:t>Photon energy &gt; 1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6913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0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Estimation of </a:t>
            </a:r>
            <a:r>
              <a:rPr lang="en-US" dirty="0" err="1" smtClean="0"/>
              <a:t>ttbar</a:t>
            </a:r>
            <a:r>
              <a:rPr lang="en-US" dirty="0" smtClean="0"/>
              <a:t>, </a:t>
            </a:r>
            <a:r>
              <a:rPr lang="en-US" dirty="0" err="1" smtClean="0"/>
              <a:t>Zbb</a:t>
            </a:r>
            <a:r>
              <a:rPr lang="en-US" dirty="0" smtClean="0"/>
              <a:t>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653136"/>
            <a:ext cx="8129339" cy="1585367"/>
          </a:xfrm>
        </p:spPr>
        <p:txBody>
          <a:bodyPr>
            <a:noAutofit/>
          </a:bodyPr>
          <a:lstStyle/>
          <a:p>
            <a:r>
              <a:rPr lang="en-US" sz="2400" dirty="0"/>
              <a:t>The control </a:t>
            </a:r>
            <a:r>
              <a:rPr lang="en-US" sz="2400" dirty="0" smtClean="0"/>
              <a:t>region: four-lepton </a:t>
            </a:r>
            <a:r>
              <a:rPr lang="en-US" sz="2400" dirty="0"/>
              <a:t>analysis selection except for isolation </a:t>
            </a:r>
            <a:r>
              <a:rPr lang="en-US" sz="2400" dirty="0" smtClean="0"/>
              <a:t>requirements </a:t>
            </a:r>
            <a:r>
              <a:rPr lang="en-US" sz="2400" dirty="0"/>
              <a:t>on the sub-leading pair and at least </a:t>
            </a:r>
            <a:r>
              <a:rPr lang="en-US" sz="2400" dirty="0" smtClean="0"/>
              <a:t>one </a:t>
            </a:r>
            <a:r>
              <a:rPr lang="en-US" sz="2400" dirty="0"/>
              <a:t>sub-leading leptons is required to fail the </a:t>
            </a:r>
            <a:r>
              <a:rPr lang="en-US" sz="2400" dirty="0" smtClean="0"/>
              <a:t>IP significance </a:t>
            </a:r>
            <a:r>
              <a:rPr lang="en-US" sz="2400" dirty="0"/>
              <a:t>requirement, to </a:t>
            </a:r>
            <a:r>
              <a:rPr lang="en-US" sz="2400" dirty="0" smtClean="0"/>
              <a:t>suppress </a:t>
            </a:r>
            <a:r>
              <a:rPr lang="en-US" sz="2400" i="1" dirty="0" smtClean="0"/>
              <a:t>ZZ</a:t>
            </a:r>
            <a:r>
              <a:rPr lang="en-US" sz="240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83660"/>
            <a:ext cx="7481267" cy="364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Estimation </a:t>
            </a:r>
            <a:r>
              <a:rPr lang="en-US" dirty="0" smtClean="0"/>
              <a:t>of </a:t>
            </a:r>
            <a:r>
              <a:rPr lang="en-US" dirty="0" err="1" smtClean="0"/>
              <a:t>ttbar</a:t>
            </a:r>
            <a:r>
              <a:rPr lang="en-US" dirty="0" smtClean="0"/>
              <a:t>, </a:t>
            </a:r>
            <a:r>
              <a:rPr lang="en-US" dirty="0" err="1" smtClean="0"/>
              <a:t>Zbb</a:t>
            </a:r>
            <a:r>
              <a:rPr lang="en-US" dirty="0" smtClean="0"/>
              <a:t> </a:t>
            </a:r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16024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Ttbar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dirty="0" err="1">
                <a:solidFill>
                  <a:srgbClr val="FF0000"/>
                </a:solidFill>
              </a:rPr>
              <a:t>Zbb</a:t>
            </a:r>
            <a:r>
              <a:rPr lang="en-US" dirty="0">
                <a:solidFill>
                  <a:srgbClr val="FF0000"/>
                </a:solidFill>
              </a:rPr>
              <a:t> background estimation using a fit on m</a:t>
            </a:r>
            <a:r>
              <a:rPr lang="en-US" baseline="-25000" dirty="0">
                <a:solidFill>
                  <a:srgbClr val="FF0000"/>
                </a:solidFill>
              </a:rPr>
              <a:t>12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distribution (2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order </a:t>
            </a:r>
            <a:r>
              <a:rPr lang="en-US" dirty="0" err="1">
                <a:solidFill>
                  <a:srgbClr val="FF0000"/>
                </a:solidFill>
              </a:rPr>
              <a:t>Chebychev</a:t>
            </a:r>
            <a:r>
              <a:rPr lang="en-US" dirty="0">
                <a:solidFill>
                  <a:srgbClr val="FF0000"/>
                </a:solidFill>
              </a:rPr>
              <a:t> polynomial for </a:t>
            </a:r>
            <a:r>
              <a:rPr lang="en-US" dirty="0" err="1">
                <a:solidFill>
                  <a:srgbClr val="FF0000"/>
                </a:solidFill>
              </a:rPr>
              <a:t>ttbar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Briet</a:t>
            </a:r>
            <a:r>
              <a:rPr lang="en-US" dirty="0" smtClean="0">
                <a:solidFill>
                  <a:srgbClr val="FF0000"/>
                </a:solidFill>
              </a:rPr>
              <a:t>-Wigner line shape with Crystal-Ball resolution function for </a:t>
            </a:r>
            <a:r>
              <a:rPr lang="en-US" dirty="0" err="1">
                <a:solidFill>
                  <a:srgbClr val="FF0000"/>
                </a:solidFill>
              </a:rPr>
              <a:t>Zbb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3/3/2013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H-&gt;ZZ-&gt;4l Search at ATLAS - H. Yang (SJTU)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34" y="3717032"/>
            <a:ext cx="8353930" cy="22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5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2206</Words>
  <Application>Microsoft Office PowerPoint</Application>
  <PresentationFormat>On-screen Show (4:3)</PresentationFormat>
  <Paragraphs>363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佈景主題</vt:lpstr>
      <vt:lpstr>Higgs Properties Measurement using  HZZ*4l Decay Channel</vt:lpstr>
      <vt:lpstr>Higgs Boson Production at LHC</vt:lpstr>
      <vt:lpstr>Higgs Boson Decay</vt:lpstr>
      <vt:lpstr>ATLAS Data Samples</vt:lpstr>
      <vt:lpstr>Major  Challenge</vt:lpstr>
      <vt:lpstr>Higgs  ZZ*  4l</vt:lpstr>
      <vt:lpstr>Impact of the FSR Correction</vt:lpstr>
      <vt:lpstr>Estimation of ttbar, Zbb background</vt:lpstr>
      <vt:lpstr>Estimation of ttbar, Zbb background</vt:lpstr>
      <vt:lpstr>Summary of Inclusive Backgrounds</vt:lpstr>
      <vt:lpstr>Higgs Mass Resolution</vt:lpstr>
      <vt:lpstr>Simulated Higgs Signal Shapes</vt:lpstr>
      <vt:lpstr>M4l of Four Different Final States (4m, 2m2e, 2e2m, 4e)</vt:lpstr>
      <vt:lpstr>HZZ*4l mass spectrum</vt:lpstr>
      <vt:lpstr>Single Z  4l Resonance</vt:lpstr>
      <vt:lpstr>Cross Section of Z  4l </vt:lpstr>
      <vt:lpstr>HZZ*4l Events Selection</vt:lpstr>
      <vt:lpstr>HZZ*4l Candidates</vt:lpstr>
      <vt:lpstr>Significance of HZZ*4l</vt:lpstr>
      <vt:lpstr>Best Fitted Higgs Mass</vt:lpstr>
      <vt:lpstr>HZZ*4l Signal Strength vs. Mass</vt:lpstr>
      <vt:lpstr>Higgs  ZZ*  4l </vt:lpstr>
      <vt:lpstr>Signal Strength for ggF and VBF Productions</vt:lpstr>
      <vt:lpstr>HZZ*4l : Spin and Parity</vt:lpstr>
      <vt:lpstr>HZZ*4l : Spin and Parity</vt:lpstr>
      <vt:lpstr>Contributions to ATLAS Physics Analyses</vt:lpstr>
      <vt:lpstr>Plan of SJTU Group</vt:lpstr>
      <vt:lpstr>PowerPoint Presentation</vt:lpstr>
      <vt:lpstr>PowerPoint Presentation</vt:lpstr>
      <vt:lpstr>PowerPoint Presentation</vt:lpstr>
      <vt:lpstr>上海交通大学ATLAS实验组招聘</vt:lpstr>
      <vt:lpstr>Backup</vt:lpstr>
      <vt:lpstr>Plan of SJTU Group</vt:lpstr>
      <vt:lpstr>Fit of 4l Mass Distribution</vt:lpstr>
      <vt:lpstr>Selected H  ZZ*  4l Events</vt:lpstr>
      <vt:lpstr>Is it the SM Higgs ?</vt:lpstr>
      <vt:lpstr>Higgs Production Cross Section and BR</vt:lpstr>
      <vt:lpstr>Higgs Spin and Parity Measurement</vt:lpstr>
      <vt:lpstr>Multivariate Method:  BDT</vt:lpstr>
      <vt:lpstr>Expected and Observed Exclusions</vt:lpstr>
      <vt:lpstr>Contributions to ATLAS Physics Analyses</vt:lpstr>
      <vt:lpstr>Modeling Spin and Parity States</vt:lpstr>
      <vt:lpstr>BDT Training and Test Results</vt:lpstr>
      <vt:lpstr>Log-likelihood Ratio and Separation Power</vt:lpstr>
      <vt:lpstr>Higgs Boson Width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and Plan of SJTU-ATLAS Group</dc:title>
  <dc:creator>hyang</dc:creator>
  <cp:lastModifiedBy>hyang</cp:lastModifiedBy>
  <cp:revision>536</cp:revision>
  <dcterms:created xsi:type="dcterms:W3CDTF">2012-09-14T02:40:08Z</dcterms:created>
  <dcterms:modified xsi:type="dcterms:W3CDTF">2013-03-03T01:18:27Z</dcterms:modified>
</cp:coreProperties>
</file>