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19" r:id="rId2"/>
    <p:sldMasterId id="2147483827" r:id="rId3"/>
  </p:sldMasterIdLst>
  <p:notesMasterIdLst>
    <p:notesMasterId r:id="rId77"/>
  </p:notesMasterIdLst>
  <p:sldIdLst>
    <p:sldId id="256" r:id="rId4"/>
    <p:sldId id="511" r:id="rId5"/>
    <p:sldId id="512" r:id="rId6"/>
    <p:sldId id="513" r:id="rId7"/>
    <p:sldId id="518" r:id="rId8"/>
    <p:sldId id="563" r:id="rId9"/>
    <p:sldId id="566" r:id="rId10"/>
    <p:sldId id="567" r:id="rId11"/>
    <p:sldId id="568" r:id="rId12"/>
    <p:sldId id="531" r:id="rId13"/>
    <p:sldId id="529" r:id="rId14"/>
    <p:sldId id="527" r:id="rId15"/>
    <p:sldId id="533" r:id="rId16"/>
    <p:sldId id="528" r:id="rId17"/>
    <p:sldId id="532" r:id="rId18"/>
    <p:sldId id="514" r:id="rId19"/>
    <p:sldId id="586" r:id="rId20"/>
    <p:sldId id="587" r:id="rId21"/>
    <p:sldId id="515" r:id="rId22"/>
    <p:sldId id="578" r:id="rId23"/>
    <p:sldId id="537" r:id="rId24"/>
    <p:sldId id="538" r:id="rId25"/>
    <p:sldId id="588" r:id="rId26"/>
    <p:sldId id="569" r:id="rId27"/>
    <p:sldId id="570" r:id="rId28"/>
    <p:sldId id="571" r:id="rId29"/>
    <p:sldId id="517" r:id="rId30"/>
    <p:sldId id="526" r:id="rId31"/>
    <p:sldId id="524" r:id="rId32"/>
    <p:sldId id="519" r:id="rId33"/>
    <p:sldId id="520" r:id="rId34"/>
    <p:sldId id="525" r:id="rId35"/>
    <p:sldId id="522" r:id="rId36"/>
    <p:sldId id="483" r:id="rId37"/>
    <p:sldId id="523" r:id="rId38"/>
    <p:sldId id="542" r:id="rId39"/>
    <p:sldId id="543" r:id="rId40"/>
    <p:sldId id="544" r:id="rId41"/>
    <p:sldId id="574" r:id="rId42"/>
    <p:sldId id="575" r:id="rId43"/>
    <p:sldId id="545" r:id="rId44"/>
    <p:sldId id="546" r:id="rId45"/>
    <p:sldId id="547" r:id="rId46"/>
    <p:sldId id="576" r:id="rId47"/>
    <p:sldId id="577" r:id="rId48"/>
    <p:sldId id="591" r:id="rId49"/>
    <p:sldId id="584" r:id="rId50"/>
    <p:sldId id="555" r:id="rId51"/>
    <p:sldId id="521" r:id="rId52"/>
    <p:sldId id="559" r:id="rId53"/>
    <p:sldId id="572" r:id="rId54"/>
    <p:sldId id="564" r:id="rId55"/>
    <p:sldId id="554" r:id="rId56"/>
    <p:sldId id="589" r:id="rId57"/>
    <p:sldId id="590" r:id="rId58"/>
    <p:sldId id="556" r:id="rId59"/>
    <p:sldId id="557" r:id="rId60"/>
    <p:sldId id="558" r:id="rId61"/>
    <p:sldId id="583" r:id="rId62"/>
    <p:sldId id="580" r:id="rId63"/>
    <p:sldId id="581" r:id="rId64"/>
    <p:sldId id="582" r:id="rId65"/>
    <p:sldId id="579" r:id="rId66"/>
    <p:sldId id="534" r:id="rId67"/>
    <p:sldId id="562" r:id="rId68"/>
    <p:sldId id="535" r:id="rId69"/>
    <p:sldId id="536" r:id="rId70"/>
    <p:sldId id="500" r:id="rId71"/>
    <p:sldId id="490" r:id="rId72"/>
    <p:sldId id="491" r:id="rId73"/>
    <p:sldId id="481" r:id="rId74"/>
    <p:sldId id="420" r:id="rId75"/>
    <p:sldId id="585" r:id="rId7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CC0000"/>
    <a:srgbClr val="7DA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710" autoAdjust="0"/>
  </p:normalViewPr>
  <p:slideViewPr>
    <p:cSldViewPr>
      <p:cViewPr>
        <p:scale>
          <a:sx n="70" d="100"/>
          <a:sy n="70" d="100"/>
        </p:scale>
        <p:origin x="-605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2A227C7-DFE5-4975-AEDE-62AC149A4674}" type="datetimeFigureOut">
              <a:rPr lang="zh-CN" altLang="en-US"/>
              <a:pPr>
                <a:defRPr/>
              </a:pPr>
              <a:t>2012/9/12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  <a:endParaRPr lang="zh-CN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DD26738-70BE-41AF-8691-CB5E6A08D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841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7681ED1-C38F-4469-89CB-85CA304DD06D}" type="slidenum">
              <a:rPr lang="zh-CN" altLang="en-US" smtClean="0">
                <a:latin typeface="Calibri" pitchFamily="34" charset="0"/>
              </a:rPr>
              <a:pPr eaLnBrk="1" hangingPunct="1"/>
              <a:t>1</a:t>
            </a:fld>
            <a:endParaRPr lang="zh-CN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7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5888"/>
            <a:ext cx="11699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2900" y="2132856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23528" y="405581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  <a:latin typeface="Times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8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387977-CE5C-4D15-9ECD-22918E5288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6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B99279E6-FEB0-4345-9375-033990C6A9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903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10745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67898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84C0645C-D00D-459B-B006-ED7DE0280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976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7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5888"/>
            <a:ext cx="11699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2900" y="2132856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23528" y="405581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  <a:latin typeface="Times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8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387977-CE5C-4D15-9ECD-22918E52882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B99279E6-FEB0-4345-9375-033990C6A9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08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10745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67898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84C0645C-D00D-459B-B006-ED7DE0280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465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7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5888"/>
            <a:ext cx="11699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2900" y="2132856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23528" y="405581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  <a:latin typeface="Times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8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387977-CE5C-4D15-9ECD-22918E52882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5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B99279E6-FEB0-4345-9375-033990C6A9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14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10745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67898" y="777498"/>
            <a:ext cx="43434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 smtClean="0">
                <a:solidFill>
                  <a:srgbClr val="934C2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 smtClean="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fld id="{84C0645C-D00D-459B-B006-ED7DE0280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01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 smtClean="0"/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9DD7D2C7-74B5-4493-99EB-D270BB4EF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方正姚体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 smtClean="0"/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438086"/>
                </a:solidFill>
              </a:rPr>
              <a:t>September 12, 2012</a:t>
            </a:r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438086"/>
                </a:solidFill>
              </a:rPr>
              <a:t>Search for Higgs boson</a:t>
            </a:r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9DD7D2C7-74B5-4493-99EB-D270BB4EF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336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方正姚体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 smtClean="0"/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438086"/>
                </a:solidFill>
              </a:rPr>
              <a:t>September 12, 2012</a:t>
            </a:r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accent2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438086"/>
                </a:solidFill>
              </a:rPr>
              <a:t>Search for Higgs boson</a:t>
            </a:r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9DD7D2C7-74B5-4493-99EB-D270BB4EF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50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方正姚体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方正姚体"/>
          <a:cs typeface="方正姚体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Proton_Event_720pH264.m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4.jpeg"/><Relationship Id="rId4" Type="http://schemas.openxmlformats.org/officeDocument/2006/relationships/image" Target="../media/image9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RNvi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719509" y="332656"/>
            <a:ext cx="7596907" cy="648072"/>
          </a:xfrm>
          <a:solidFill>
            <a:srgbClr val="FFFF00">
              <a:alpha val="50000"/>
            </a:srgbClr>
          </a:solidFill>
        </p:spPr>
        <p:txBody>
          <a:bodyPr/>
          <a:lstStyle/>
          <a:p>
            <a:pPr eaLnBrk="1" hangingPunct="1"/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" pitchFamily="18" charset="0"/>
              </a:rPr>
              <a:t>Discovery of Higgs boson at LHC</a:t>
            </a:r>
            <a:endParaRPr lang="zh-CN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" pitchFamily="18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827088" y="5373216"/>
            <a:ext cx="7561262" cy="1512168"/>
          </a:xfrm>
        </p:spPr>
        <p:txBody>
          <a:bodyPr/>
          <a:lstStyle/>
          <a:p>
            <a:pPr marL="63500" algn="ctr" eaLnBrk="1" hangingPunct="1"/>
            <a:r>
              <a:rPr lang="en-US" altLang="zh-CN" sz="2800" b="1" dirty="0" smtClean="0">
                <a:solidFill>
                  <a:schemeClr val="tx1"/>
                </a:solidFill>
                <a:latin typeface="Times" charset="0"/>
              </a:rPr>
              <a:t>Colloquium at Department of Physics</a:t>
            </a:r>
          </a:p>
          <a:p>
            <a:pPr marL="63500" algn="ctr" eaLnBrk="1" hangingPunct="1"/>
            <a:r>
              <a:rPr lang="en-US" altLang="zh-CN" sz="2800" b="1" dirty="0" smtClean="0">
                <a:solidFill>
                  <a:schemeClr val="tx1"/>
                </a:solidFill>
                <a:latin typeface="Times" charset="0"/>
              </a:rPr>
              <a:t>Shanghai Jiao Tong University</a:t>
            </a:r>
          </a:p>
          <a:p>
            <a:pPr marL="63500" algn="ctr" eaLnBrk="1" hangingPunct="1"/>
            <a:r>
              <a:rPr lang="en-US" altLang="zh-CN" sz="2800" b="1" dirty="0" smtClean="0">
                <a:solidFill>
                  <a:schemeClr val="tx1"/>
                </a:solidFill>
                <a:latin typeface="Times" charset="0"/>
              </a:rPr>
              <a:t>September 12,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3880" y="1196752"/>
            <a:ext cx="239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" pitchFamily="18" charset="0"/>
                <a:cs typeface="Times" pitchFamily="18" charset="0"/>
              </a:rPr>
              <a:t>Haijun</a:t>
            </a:r>
            <a:r>
              <a:rPr lang="en-US" sz="3200" b="1" dirty="0" smtClean="0">
                <a:latin typeface="Times" pitchFamily="18" charset="0"/>
                <a:cs typeface="Times" pitchFamily="18" charset="0"/>
              </a:rPr>
              <a:t> Yang</a:t>
            </a:r>
            <a:endParaRPr lang="en-US" sz="3200" b="1" dirty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Tool: High Energy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107504" y="764704"/>
            <a:ext cx="8856984" cy="1798712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Energy is the currency in particle physics !</a:t>
            </a:r>
          </a:p>
          <a:p>
            <a:pPr lvl="1"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altLang="zh-CN" sz="22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Shorter </a:t>
            </a:r>
            <a:r>
              <a:rPr lang="en-US" altLang="zh-CN" sz="2200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distance  </a:t>
            </a:r>
            <a:r>
              <a:rPr lang="en-US" altLang="zh-CN" sz="22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Higher </a:t>
            </a:r>
            <a:r>
              <a:rPr lang="en-US" altLang="zh-CN" sz="2200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energy </a:t>
            </a:r>
            <a:r>
              <a:rPr lang="en-US" altLang="zh-CN" sz="2200" dirty="0" smtClean="0">
                <a:solidFill>
                  <a:srgbClr val="1B00C0"/>
                </a:solidFill>
                <a:latin typeface="Tw Cen MT" pitchFamily="34" charset="0"/>
                <a:sym typeface="Symbol"/>
              </a:rPr>
              <a:t>(</a:t>
            </a:r>
            <a:r>
              <a:rPr lang="en-US" altLang="zh-CN" sz="2200" dirty="0">
                <a:solidFill>
                  <a:srgbClr val="1B00C0"/>
                </a:solidFill>
                <a:latin typeface="Tw Cen MT" pitchFamily="34" charset="0"/>
                <a:sym typeface="Symbol"/>
              </a:rPr>
              <a:t></a:t>
            </a:r>
            <a:r>
              <a:rPr lang="en-US" altLang="zh-CN" sz="2200" dirty="0" smtClean="0">
                <a:solidFill>
                  <a:srgbClr val="1B00C0"/>
                </a:solidFill>
                <a:latin typeface="Tw Cen MT" pitchFamily="34" charset="0"/>
                <a:sym typeface="Symbol"/>
              </a:rPr>
              <a:t>=</a:t>
            </a:r>
            <a:r>
              <a:rPr lang="az-Cyrl-AZ" altLang="zh-CN" sz="2200" dirty="0" smtClean="0">
                <a:solidFill>
                  <a:srgbClr val="1B00C0"/>
                </a:solidFill>
                <a:latin typeface="Times New Roman"/>
                <a:cs typeface="Times New Roman"/>
                <a:sym typeface="Symbol"/>
              </a:rPr>
              <a:t>ћ</a:t>
            </a:r>
            <a:r>
              <a:rPr lang="en-US" altLang="zh-CN" sz="2200" dirty="0" smtClean="0">
                <a:solidFill>
                  <a:srgbClr val="1B00C0"/>
                </a:solidFill>
                <a:latin typeface="Tw Cen MT" pitchFamily="34" charset="0"/>
                <a:sym typeface="Symbol"/>
              </a:rPr>
              <a:t>/p</a:t>
            </a:r>
            <a:r>
              <a:rPr lang="en-US" altLang="zh-CN" sz="2200" dirty="0">
                <a:solidFill>
                  <a:srgbClr val="1B00C0"/>
                </a:solidFill>
                <a:latin typeface="Tw Cen MT" pitchFamily="34" charset="0"/>
                <a:sym typeface="Symbol"/>
              </a:rPr>
              <a:t>) </a:t>
            </a:r>
          </a:p>
          <a:p>
            <a:pPr lvl="1"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altLang="zh-CN" sz="22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Heavier </a:t>
            </a:r>
            <a:r>
              <a:rPr lang="en-US" altLang="zh-CN" sz="2200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matter particle </a:t>
            </a:r>
            <a:r>
              <a:rPr lang="en-US" altLang="zh-CN" sz="22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 </a:t>
            </a:r>
            <a:r>
              <a:rPr lang="en-US" altLang="zh-CN" sz="2200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Higher energy </a:t>
            </a:r>
            <a:r>
              <a:rPr lang="en-US" altLang="zh-CN" sz="2200" dirty="0" smtClean="0">
                <a:solidFill>
                  <a:srgbClr val="1B00C0"/>
                </a:solidFill>
                <a:latin typeface="Tw Cen MT" pitchFamily="34" charset="0"/>
                <a:sym typeface="Symbol"/>
              </a:rPr>
              <a:t>(</a:t>
            </a:r>
            <a:r>
              <a:rPr lang="en-US" altLang="zh-CN" sz="2200" dirty="0">
                <a:solidFill>
                  <a:srgbClr val="1B00C0"/>
                </a:solidFill>
                <a:latin typeface="Tw Cen MT" pitchFamily="34" charset="0"/>
                <a:sym typeface="Symbol"/>
              </a:rPr>
              <a:t>E = mc</a:t>
            </a:r>
            <a:r>
              <a:rPr lang="en-US" altLang="zh-CN" sz="2200" baseline="30000" dirty="0">
                <a:solidFill>
                  <a:srgbClr val="1B00C0"/>
                </a:solidFill>
                <a:latin typeface="Tw Cen MT" pitchFamily="34" charset="0"/>
                <a:sym typeface="Symbol"/>
              </a:rPr>
              <a:t>2</a:t>
            </a:r>
            <a:r>
              <a:rPr lang="en-US" altLang="zh-CN" sz="2200" dirty="0" smtClean="0">
                <a:solidFill>
                  <a:srgbClr val="1B00C0"/>
                </a:solidFill>
                <a:latin typeface="Tw Cen MT" pitchFamily="34" charset="0"/>
                <a:sym typeface="Symbol"/>
              </a:rPr>
              <a:t>)</a:t>
            </a:r>
          </a:p>
          <a:p>
            <a:pPr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H</a:t>
            </a:r>
            <a:r>
              <a:rPr lang="en-US" sz="2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igh </a:t>
            </a:r>
            <a:r>
              <a:rPr lang="en-US" sz="2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energy beam and big machine to study the smallest scale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5760640" cy="41764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35696" y="458112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</a:t>
            </a:r>
            <a:r>
              <a:rPr lang="en-US" sz="2000" b="1" baseline="-25000" dirty="0" err="1" smtClean="0"/>
              <a:t>p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= 0.938 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/c</a:t>
            </a:r>
            <a:r>
              <a:rPr lang="en-US" sz="2000" b="1" baseline="30000" dirty="0" smtClean="0"/>
              <a:t>2</a:t>
            </a:r>
          </a:p>
          <a:p>
            <a:r>
              <a:rPr lang="en-US" sz="2000" b="1" dirty="0" smtClean="0"/>
              <a:t>Energy = 0.98 </a:t>
            </a:r>
            <a:r>
              <a:rPr lang="en-US" sz="2000" b="1" dirty="0" err="1" smtClean="0"/>
              <a:t>TeV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20072" y="389298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r>
              <a:rPr lang="en-US" sz="2000" b="1" baseline="-25000" dirty="0" smtClean="0"/>
              <a:t>t </a:t>
            </a:r>
            <a:r>
              <a:rPr lang="en-US" sz="2000" b="1" dirty="0" smtClean="0"/>
              <a:t>= 173.2 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/c</a:t>
            </a:r>
            <a:r>
              <a:rPr lang="en-US" sz="2000" b="1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9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Tool: High Energy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Search for Higgs boson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4427983" y="764704"/>
            <a:ext cx="4642549" cy="1798712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altLang="zh-CN" sz="2200" dirty="0" smtClean="0">
                <a:latin typeface="Times" pitchFamily="18" charset="0"/>
                <a:cs typeface="Times" pitchFamily="18" charset="0"/>
              </a:rPr>
              <a:t>Higher energy beam collisions </a:t>
            </a:r>
            <a:r>
              <a:rPr lang="en-US" altLang="zh-CN" sz="2200" dirty="0">
                <a:latin typeface="Times" pitchFamily="18" charset="0"/>
                <a:cs typeface="Times" pitchFamily="18" charset="0"/>
                <a:sym typeface="Symbol"/>
              </a:rPr>
              <a:t> higher temperature </a:t>
            </a:r>
            <a:r>
              <a:rPr lang="en-US" altLang="zh-CN" sz="2200" dirty="0">
                <a:solidFill>
                  <a:srgbClr val="1B00C0"/>
                </a:solidFill>
                <a:latin typeface="Tw Cen MT" pitchFamily="34" charset="0"/>
                <a:sym typeface="Symbol"/>
              </a:rPr>
              <a:t>(E = T)</a:t>
            </a:r>
          </a:p>
          <a:p>
            <a:pPr algn="just">
              <a:buClr>
                <a:srgbClr val="1D02BE"/>
              </a:buClr>
              <a:buSzPct val="60000"/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Use high energy collider to recreate the conditions right after the  Big Bang.</a:t>
            </a:r>
            <a:endParaRPr lang="en-US" altLang="zh-CN" sz="2200" dirty="0" smtClean="0">
              <a:solidFill>
                <a:srgbClr val="1B00C0"/>
              </a:solidFill>
              <a:latin typeface="Tw Cen MT" pitchFamily="34" charset="0"/>
              <a:sym typeface="Symbo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3543" y="2919134"/>
            <a:ext cx="4222913" cy="43088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" pitchFamily="18" charset="0"/>
                <a:cs typeface="Times" pitchFamily="18" charset="0"/>
              </a:rPr>
              <a:t>Shortest scale in particle physics </a:t>
            </a:r>
            <a:endParaRPr lang="en-US" sz="2200" dirty="0">
              <a:latin typeface="Times" pitchFamily="18" charset="0"/>
              <a:cs typeface="Times" pitchFamily="18" charset="0"/>
              <a:sym typeface="Symbo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5" y="4797152"/>
            <a:ext cx="4392488" cy="707886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ç"/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LHC, 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time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 10</a:t>
            </a:r>
            <a:r>
              <a:rPr lang="en-US" sz="2000" b="1" baseline="300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-13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s,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Temp  10</a:t>
            </a:r>
            <a:r>
              <a:rPr lang="en-US" sz="2000" b="1" baseline="30000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17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K, </a:t>
            </a:r>
            <a:endParaRPr lang="en-US" sz="2000" b="1" dirty="0" smtClean="0">
              <a:solidFill>
                <a:schemeClr val="tx1"/>
              </a:solidFill>
              <a:latin typeface="Times" pitchFamily="18" charset="0"/>
              <a:cs typeface="Times" pitchFamily="18" charset="0"/>
              <a:sym typeface="Symbol"/>
            </a:endParaRPr>
          </a:p>
          <a:p>
            <a:pPr>
              <a:defRPr/>
            </a:pPr>
            <a:r>
              <a:rPr lang="en-US" sz="2000" b="1" dirty="0"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sz="2000" b="1" dirty="0" smtClean="0">
                <a:latin typeface="Times" pitchFamily="18" charset="0"/>
                <a:cs typeface="Times" pitchFamily="18" charset="0"/>
                <a:sym typeface="Symbol"/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Energy  8 </a:t>
            </a:r>
            <a:r>
              <a:rPr lang="en-US" sz="2000" b="1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  <a:sym typeface="Symbol"/>
              </a:rPr>
              <a:t>TeV</a:t>
            </a:r>
            <a:r>
              <a:rPr lang="en-US" sz="2000" b="1" dirty="0" smtClean="0">
                <a:latin typeface="Times" pitchFamily="18" charset="0"/>
                <a:cs typeface="Times" pitchFamily="18" charset="0"/>
                <a:sym typeface="Symbol"/>
              </a:rPr>
              <a:t>, distance  10</a:t>
            </a:r>
            <a:r>
              <a:rPr lang="en-US" sz="2000" b="1" baseline="30000" dirty="0" smtClean="0">
                <a:latin typeface="Times" pitchFamily="18" charset="0"/>
                <a:cs typeface="Times" pitchFamily="18" charset="0"/>
                <a:sym typeface="Symbol"/>
              </a:rPr>
              <a:t>-19</a:t>
            </a:r>
            <a:r>
              <a:rPr lang="en-US" sz="2000" b="1" dirty="0" smtClean="0">
                <a:latin typeface="Times" pitchFamily="18" charset="0"/>
                <a:cs typeface="Times" pitchFamily="18" charset="0"/>
                <a:sym typeface="Symbol"/>
              </a:rPr>
              <a:t> 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1591" y="4211796"/>
            <a:ext cx="4244865" cy="43088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" pitchFamily="18" charset="0"/>
                <a:cs typeface="Times" pitchFamily="18" charset="0"/>
                <a:sym typeface="Symbol"/>
              </a:rPr>
              <a:t>L</a:t>
            </a:r>
            <a:r>
              <a:rPr lang="en-US" sz="2200" dirty="0" smtClean="0">
                <a:latin typeface="Times" pitchFamily="18" charset="0"/>
                <a:cs typeface="Times" pitchFamily="18" charset="0"/>
                <a:sym typeface="Symbol"/>
              </a:rPr>
              <a:t>argest scale in the Universe</a:t>
            </a:r>
            <a:endParaRPr lang="en-US" sz="22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6450140" y="3368240"/>
            <a:ext cx="299117" cy="843556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20688"/>
            <a:ext cx="4394766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ERNvi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Collider at CERN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 Search for Higgs boson at LEP (</a:t>
            </a:r>
            <a:r>
              <a:rPr lang="en-US" b="1" dirty="0" err="1" smtClean="0"/>
              <a:t>e</a:t>
            </a:r>
            <a:r>
              <a:rPr lang="en-US" b="1" baseline="30000" dirty="0" err="1" smtClean="0"/>
              <a:t>+</a:t>
            </a:r>
            <a:r>
              <a:rPr lang="en-US" b="1" dirty="0" err="1" smtClean="0"/>
              <a:t>e</a:t>
            </a:r>
            <a:r>
              <a:rPr lang="en-US" b="1" baseline="30000" dirty="0" smtClean="0"/>
              <a:t>-</a:t>
            </a:r>
            <a:r>
              <a:rPr lang="en-US" b="1" dirty="0" smtClean="0"/>
              <a:t>, 26.7km)</a:t>
            </a:r>
          </a:p>
          <a:p>
            <a:r>
              <a:rPr lang="en-US" b="1" dirty="0"/>
              <a:t> </a:t>
            </a:r>
            <a:r>
              <a:rPr lang="en-US" b="1" dirty="0" smtClean="0"/>
              <a:t>LEP1 (1989): √s  = 91 </a:t>
            </a:r>
            <a:r>
              <a:rPr lang="en-US" b="1" dirty="0" err="1" smtClean="0"/>
              <a:t>GeV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LEP2 (2000): </a:t>
            </a:r>
            <a:r>
              <a:rPr lang="en-US" b="1" dirty="0"/>
              <a:t>√s </a:t>
            </a:r>
            <a:r>
              <a:rPr lang="en-US" b="1" dirty="0" smtClean="0"/>
              <a:t> = 209 </a:t>
            </a:r>
            <a:r>
              <a:rPr lang="en-US" b="1" dirty="0" err="1" smtClean="0"/>
              <a:t>GeV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67258" y="2734696"/>
            <a:ext cx="7693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L3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7132" y="3140968"/>
            <a:ext cx="91334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OPAL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2559339"/>
            <a:ext cx="12013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ALEPH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3933056"/>
            <a:ext cx="12013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DELPHI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5925179"/>
            <a:ext cx="41136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where WWW was born in 1991…</a:t>
            </a:r>
          </a:p>
        </p:txBody>
      </p:sp>
    </p:spTree>
    <p:extLst>
      <p:ext uri="{BB962C8B-B14F-4D97-AF65-F5344CB8AC3E}">
        <p14:creationId xmlns:p14="http://schemas.microsoft.com/office/powerpoint/2010/main" val="10720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21" y="1170851"/>
            <a:ext cx="5289083" cy="5812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Higgs boson at LEP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1298848"/>
          </a:xfrm>
        </p:spPr>
        <p:txBody>
          <a:bodyPr/>
          <a:lstStyle/>
          <a:p>
            <a:pPr marL="109728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sz="2800" b="1" dirty="0" smtClean="0">
                <a:solidFill>
                  <a:srgbClr val="FF0000"/>
                </a:solidFill>
              </a:rPr>
              <a:t>Results: exclude </a:t>
            </a:r>
            <a:r>
              <a:rPr lang="en-US" sz="2800" b="1" dirty="0" err="1" smtClean="0">
                <a:solidFill>
                  <a:srgbClr val="FF0000"/>
                </a:solidFill>
              </a:rPr>
              <a:t>m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&lt;</a:t>
            </a:r>
            <a:r>
              <a:rPr lang="en-US" sz="2800" b="1" dirty="0" smtClean="0">
                <a:solidFill>
                  <a:srgbClr val="FF0000"/>
                </a:solidFill>
              </a:rPr>
              <a:t> 114.4 </a:t>
            </a:r>
            <a:r>
              <a:rPr lang="en-US" sz="2800" b="1" dirty="0" err="1" smtClean="0">
                <a:solidFill>
                  <a:srgbClr val="FF0000"/>
                </a:solidFill>
              </a:rPr>
              <a:t>GeV</a:t>
            </a:r>
            <a:r>
              <a:rPr lang="en-US" sz="2800" b="1" dirty="0" smtClean="0">
                <a:solidFill>
                  <a:srgbClr val="FF0000"/>
                </a:solidFill>
              </a:rPr>
              <a:t>/c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at 95% CL</a:t>
            </a:r>
          </a:p>
          <a:p>
            <a:pPr marL="109728" indent="0">
              <a:buNone/>
            </a:pPr>
            <a:r>
              <a:rPr lang="en-US" sz="2400" b="1" dirty="0" smtClean="0">
                <a:solidFill>
                  <a:srgbClr val="00B050"/>
                </a:solidFill>
              </a:rPr>
              <a:t>(Physics Letters B 565 (2003) 61-75)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0" y="1870904"/>
            <a:ext cx="3747412" cy="225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3" y="4240639"/>
            <a:ext cx="3753941" cy="225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9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r>
              <a:rPr lang="en-US" dirty="0"/>
              <a:t> </a:t>
            </a:r>
            <a:r>
              <a:rPr lang="en-US" dirty="0" smtClean="0"/>
              <a:t>(FNAL)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Search for Higgs boson at </a:t>
            </a:r>
            <a:r>
              <a:rPr lang="en-US" dirty="0" err="1" smtClean="0"/>
              <a:t>Tevatron</a:t>
            </a:r>
            <a:r>
              <a:rPr lang="en-US" dirty="0" smtClean="0"/>
              <a:t> (1.96 </a:t>
            </a:r>
            <a:r>
              <a:rPr lang="en-US" dirty="0" err="1" smtClean="0"/>
              <a:t>TeV</a:t>
            </a:r>
            <a:r>
              <a:rPr lang="en-US" dirty="0" smtClean="0"/>
              <a:t>): 1983 –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5" y="1268760"/>
            <a:ext cx="8071531" cy="5256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2020778"/>
            <a:ext cx="71365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CDF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2237683"/>
            <a:ext cx="51328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D0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1412776"/>
            <a:ext cx="434125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Proton-antiproton collision, 6.3km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0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Higgs boson </a:t>
            </a:r>
            <a:r>
              <a:rPr lang="en-US" dirty="0" smtClean="0"/>
              <a:t>at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762000"/>
            <a:ext cx="8884096" cy="794792"/>
          </a:xfrm>
        </p:spPr>
        <p:txBody>
          <a:bodyPr/>
          <a:lstStyle/>
          <a:p>
            <a:pPr marL="109728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dirty="0" smtClean="0">
                <a:solidFill>
                  <a:srgbClr val="FF0000"/>
                </a:solidFill>
              </a:rPr>
              <a:t> Results (arXiv:1207.0449): 2.5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excess at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=120-130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36333"/>
            <a:ext cx="5334500" cy="386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6952"/>
            <a:ext cx="3774004" cy="3403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489373" cy="1584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20" y="1196752"/>
            <a:ext cx="2585863" cy="1507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27" y="1196752"/>
            <a:ext cx="2637369" cy="153758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971600" y="2492896"/>
            <a:ext cx="648072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292080" y="4221088"/>
            <a:ext cx="576064" cy="576064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796136" y="4077072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~2.5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</a:rPr>
              <a:t> excess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Hadron Collider at CERN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7" name="Picture 5" descr="CERNvi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069013" y="2996952"/>
            <a:ext cx="105830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CERN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51520" y="5877272"/>
            <a:ext cx="4004303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LHC: 27 km, world’s largest proton-proton collider (7-14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2437901"/>
            <a:ext cx="12013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ATLAS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337" y="2140496"/>
            <a:ext cx="95571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ALICE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51920" y="4469050"/>
            <a:ext cx="87075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LHCb</a:t>
            </a:r>
            <a:endParaRPr lang="en-US" sz="20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9896"/>
            <a:ext cx="1991385" cy="128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8646" y="2048271"/>
            <a:ext cx="1897850" cy="126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836694"/>
            <a:ext cx="1892808" cy="129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2313" y="3284984"/>
            <a:ext cx="1531775" cy="115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38646" y="2911366"/>
            <a:ext cx="7553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CMS</a:t>
            </a:r>
            <a:endParaRPr lang="en-US" sz="2000" b="1" dirty="0">
              <a:solidFill>
                <a:srgbClr val="1D02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4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8" y="27384"/>
            <a:ext cx="888728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(26.7 km)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21508" name="Picture 4" descr="http://atlas.ch/images_atlas1/what-is-atlas/atlasis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" y="692695"/>
            <a:ext cx="9113128" cy="59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48" y="3861048"/>
            <a:ext cx="4249456" cy="276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Acceleration and Collision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2" action="ppaction://hlinkfile"/>
              </a:rPr>
              <a:t>Proton-proton collision at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14339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4" y="1412776"/>
            <a:ext cx="8176344" cy="459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5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of Sub-atomic </a:t>
            </a:r>
            <a:r>
              <a:rPr lang="en-US" dirty="0"/>
              <a:t>W</a:t>
            </a:r>
            <a:r>
              <a:rPr lang="en-US" dirty="0" smtClean="0"/>
              <a:t>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pic>
        <p:nvPicPr>
          <p:cNvPr id="9" name="Picture 10" descr="atom-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4" y="1124744"/>
            <a:ext cx="8092008" cy="35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184" y="5190291"/>
            <a:ext cx="778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Particle Physics studies the properties of fundamental building block of matters and their interactions.</a:t>
            </a:r>
          </a:p>
        </p:txBody>
      </p:sp>
    </p:spTree>
    <p:extLst>
      <p:ext uri="{BB962C8B-B14F-4D97-AF65-F5344CB8AC3E}">
        <p14:creationId xmlns:p14="http://schemas.microsoft.com/office/powerpoint/2010/main" val="22047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at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94061" cy="579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8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on BBC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7" name="Picture 6" descr="lhc-b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6" y="925325"/>
            <a:ext cx="77724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4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on New York Times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7" name="Picture 6" descr="lhc-ny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836712"/>
            <a:ext cx="6324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3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643571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 Collaborations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472" y="762000"/>
            <a:ext cx="8763000" cy="4827240"/>
          </a:xfrm>
        </p:spPr>
        <p:txBody>
          <a:bodyPr/>
          <a:lstStyle/>
          <a:p>
            <a:r>
              <a:rPr lang="en-US" b="1" dirty="0" smtClean="0"/>
              <a:t> Detector: A </a:t>
            </a:r>
            <a:r>
              <a:rPr lang="en-US" b="1" dirty="0" err="1" smtClean="0"/>
              <a:t>Toroidal</a:t>
            </a:r>
            <a:r>
              <a:rPr lang="en-US" b="1" dirty="0" smtClean="0"/>
              <a:t> LHC </a:t>
            </a:r>
            <a:r>
              <a:rPr lang="en-US" b="1" dirty="0" err="1" smtClean="0"/>
              <a:t>ApparatuS</a:t>
            </a:r>
            <a:r>
              <a:rPr lang="en-US" b="1" dirty="0" smtClean="0"/>
              <a:t> (ATLAS)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~ 3000 physicists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~ 1000 students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175 institutes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38 countries</a:t>
            </a:r>
          </a:p>
          <a:p>
            <a:pPr lvl="1"/>
            <a:endParaRPr lang="en-US" b="1" dirty="0" smtClean="0">
              <a:solidFill>
                <a:srgbClr val="00B050"/>
              </a:solidFill>
            </a:endParaRPr>
          </a:p>
          <a:p>
            <a:pPr lvl="1"/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/>
              <a:t> </a:t>
            </a:r>
            <a:r>
              <a:rPr lang="en-US" b="1" dirty="0" smtClean="0"/>
              <a:t>Detector: Compact </a:t>
            </a:r>
            <a:r>
              <a:rPr lang="en-US" b="1" dirty="0" err="1" smtClean="0"/>
              <a:t>Muon</a:t>
            </a:r>
            <a:r>
              <a:rPr lang="en-US" b="1" dirty="0" smtClean="0"/>
              <a:t> Solenoid (CMS)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~ 3300 physicists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~ 1500 students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179 institutes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41 countries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683568" y="5930116"/>
            <a:ext cx="7776864" cy="5232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sz="2800" b="1" dirty="0"/>
              <a:t>20+ years of </a:t>
            </a:r>
            <a:r>
              <a:rPr lang="en-US" sz="2800" b="1" dirty="0" smtClean="0"/>
              <a:t>worldwide collaborative </a:t>
            </a:r>
            <a:r>
              <a:rPr lang="en-US" sz="2800" b="1" dirty="0"/>
              <a:t>efforts</a:t>
            </a:r>
          </a:p>
        </p:txBody>
      </p:sp>
    </p:spTree>
    <p:extLst>
      <p:ext uri="{BB962C8B-B14F-4D97-AF65-F5344CB8AC3E}">
        <p14:creationId xmlns:p14="http://schemas.microsoft.com/office/powerpoint/2010/main" val="41320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Ranking of World Universities (Top-25)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762000"/>
            <a:ext cx="8991600" cy="5715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Ranking of World U. by SJTU (2010)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700" dirty="0" smtClean="0">
                <a:solidFill>
                  <a:srgbClr val="FF0000"/>
                </a:solidFill>
              </a:rPr>
              <a:t>http</a:t>
            </a:r>
            <a:r>
              <a:rPr lang="en-US" sz="1700" dirty="0">
                <a:solidFill>
                  <a:srgbClr val="FF0000"/>
                </a:solidFill>
              </a:rPr>
              <a:t>://www.arwu.org/ARWU2010.jsp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48264"/>
              </p:ext>
            </p:extLst>
          </p:nvPr>
        </p:nvGraphicFramePr>
        <p:xfrm>
          <a:off x="251520" y="1268760"/>
          <a:ext cx="8712968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484276"/>
                <a:gridCol w="1908212"/>
                <a:gridCol w="24482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Harvard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San Diego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Berkeley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Pennsylvania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Stanford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Washington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Wisconsin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Cambridge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 Hopkins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19 (no physics)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UC,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San Francisco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Princeton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Tokyo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Columbia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College London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Michigan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Oxford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Swiss</a:t>
                      </a:r>
                      <a:r>
                        <a:rPr lang="en-US" baseline="0" dirty="0" smtClean="0"/>
                        <a:t> Federal Inst. of Technology, Zurich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Yale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Kyoto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Cornell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UIUC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Imperial College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6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Member Institutes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762000"/>
            <a:ext cx="8991600" cy="5715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Ranking of World U. by SJTU (2010)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700" dirty="0" smtClean="0">
                <a:solidFill>
                  <a:srgbClr val="FF0000"/>
                </a:solidFill>
              </a:rPr>
              <a:t>http</a:t>
            </a:r>
            <a:r>
              <a:rPr lang="en-US" sz="1700" dirty="0">
                <a:solidFill>
                  <a:srgbClr val="FF0000"/>
                </a:solidFill>
              </a:rPr>
              <a:t>://www.arwu.org/ARWU2010.jsp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934333"/>
              </p:ext>
            </p:extLst>
          </p:nvPr>
        </p:nvGraphicFramePr>
        <p:xfrm>
          <a:off x="251520" y="1268760"/>
          <a:ext cx="8712968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484276"/>
                <a:gridCol w="1908212"/>
                <a:gridCol w="24482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Harvard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San Diego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Berkeley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Pennsylvania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Stanford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Washington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Wisconsin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Cambridge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 Hopkins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19 (no physics)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UC,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San Francisco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Princeton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Tokyo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Columbia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College London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Michigan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Oxford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Swiss</a:t>
                      </a:r>
                      <a:r>
                        <a:rPr lang="en-US" baseline="0" dirty="0" smtClean="0"/>
                        <a:t> Federal Inst. Of Technology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Zurich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Yale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Kyoto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Cornell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UIUC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Imperial College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0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 Member Institutes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762000"/>
            <a:ext cx="8991600" cy="5715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Ranking of World U. by SJTU (2010)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700" dirty="0" smtClean="0">
                <a:solidFill>
                  <a:srgbClr val="FF0000"/>
                </a:solidFill>
              </a:rPr>
              <a:t>http</a:t>
            </a:r>
            <a:r>
              <a:rPr lang="en-US" sz="1700" dirty="0">
                <a:solidFill>
                  <a:srgbClr val="FF0000"/>
                </a:solidFill>
              </a:rPr>
              <a:t>://www.arwu.org/ARWU2010.jsp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529522"/>
              </p:ext>
            </p:extLst>
          </p:nvPr>
        </p:nvGraphicFramePr>
        <p:xfrm>
          <a:off x="251520" y="1268760"/>
          <a:ext cx="8712968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484276"/>
                <a:gridCol w="1908212"/>
                <a:gridCol w="24482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Name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Harvard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San Diego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Berkeley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Pennsylvania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Stanford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Washington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 (ATLAS,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(ATLAS,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Wisconsin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Cambridge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 Hopkins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19 (no physics)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UC,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San Francisco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Princeton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Tokyo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Columbia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College London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Michigan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 Oxford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Swiss</a:t>
                      </a:r>
                      <a:r>
                        <a:rPr lang="en-US" baseline="0" dirty="0" smtClean="0"/>
                        <a:t> Federal Inst. Of Technology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Zurich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Yale</a:t>
                      </a:r>
                      <a:r>
                        <a:rPr lang="en-US" baseline="0" dirty="0" smtClean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Kyoto U.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Cornell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(ATLAS)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UIUC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UC, 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 (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CMS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Imperial College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0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Detector: Huge Camera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93" y="917638"/>
            <a:ext cx="8481507" cy="54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47601" y="889337"/>
            <a:ext cx="2159566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1500" dirty="0" smtClean="0"/>
              <a:t>Taking pictures at a </a:t>
            </a:r>
          </a:p>
          <a:p>
            <a:pPr algn="just"/>
            <a:r>
              <a:rPr lang="en-US" sz="1500" dirty="0" smtClean="0"/>
              <a:t>rate of 40 </a:t>
            </a:r>
            <a:r>
              <a:rPr lang="en-US" sz="1500" dirty="0" err="1" smtClean="0"/>
              <a:t>Millon</a:t>
            </a:r>
            <a:r>
              <a:rPr lang="en-US" sz="1500" dirty="0" smtClean="0"/>
              <a:t>/s and</a:t>
            </a:r>
          </a:p>
          <a:p>
            <a:pPr algn="just"/>
            <a:r>
              <a:rPr lang="en-US" sz="1500" dirty="0" smtClean="0"/>
              <a:t>recording pictures at a</a:t>
            </a:r>
          </a:p>
          <a:p>
            <a:pPr algn="just"/>
            <a:r>
              <a:rPr lang="en-US" sz="1500" dirty="0" smtClean="0"/>
              <a:t>rate of ~1000/second</a:t>
            </a:r>
            <a:endParaRPr lang="en-US" sz="1500" dirty="0"/>
          </a:p>
        </p:txBody>
      </p:sp>
      <p:sp>
        <p:nvSpPr>
          <p:cNvPr id="9" name="Rectangle 8"/>
          <p:cNvSpPr/>
          <p:nvPr/>
        </p:nvSpPr>
        <p:spPr>
          <a:xfrm>
            <a:off x="14441" y="5445224"/>
            <a:ext cx="268535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1D02BE"/>
                </a:solidFill>
              </a:rPr>
              <a:t>46 x 25 x 25 m, 7000 tons</a:t>
            </a:r>
          </a:p>
          <a:p>
            <a:r>
              <a:rPr lang="en-US" sz="1600" b="1" dirty="0" smtClean="0">
                <a:solidFill>
                  <a:srgbClr val="1D02BE"/>
                </a:solidFill>
              </a:rPr>
              <a:t>~3000 collaborators</a:t>
            </a:r>
          </a:p>
        </p:txBody>
      </p:sp>
      <p:pic>
        <p:nvPicPr>
          <p:cNvPr id="10" name="Picture 2" descr="http://www.itechnews.net/wp-content/uploads/2009/01/samsung-sl102-digital-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" y="838200"/>
            <a:ext cx="1365250" cy="1152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4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CMS Detector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25212"/>
            <a:ext cx="8155160" cy="58721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644" y="692696"/>
            <a:ext cx="279916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1D02BE"/>
                </a:solidFill>
              </a:rPr>
              <a:t>ompact </a:t>
            </a:r>
            <a:r>
              <a:rPr lang="en-US" sz="1600" b="1" dirty="0" err="1" smtClean="0">
                <a:solidFill>
                  <a:srgbClr val="FF0000"/>
                </a:solidFill>
              </a:rPr>
              <a:t>M</a:t>
            </a:r>
            <a:r>
              <a:rPr lang="en-US" sz="1600" b="1" dirty="0" err="1" smtClean="0">
                <a:solidFill>
                  <a:srgbClr val="1D02BE"/>
                </a:solidFill>
              </a:rPr>
              <a:t>uon</a:t>
            </a:r>
            <a:r>
              <a:rPr lang="en-US" sz="1600" b="1" dirty="0" smtClean="0">
                <a:solidFill>
                  <a:srgbClr val="1D02BE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1D02BE"/>
                </a:solidFill>
              </a:rPr>
              <a:t>olenoid:</a:t>
            </a:r>
          </a:p>
          <a:p>
            <a:r>
              <a:rPr lang="en-US" sz="1600" b="1" dirty="0" smtClean="0">
                <a:solidFill>
                  <a:srgbClr val="1D02BE"/>
                </a:solidFill>
              </a:rPr>
              <a:t>21 x 15 x 15 m, 14,500 tons</a:t>
            </a:r>
          </a:p>
        </p:txBody>
      </p:sp>
    </p:spTree>
    <p:extLst>
      <p:ext uri="{BB962C8B-B14F-4D97-AF65-F5344CB8AC3E}">
        <p14:creationId xmlns:p14="http://schemas.microsoft.com/office/powerpoint/2010/main" val="411562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Different particles have different signatures in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38795" y="1252686"/>
            <a:ext cx="6421437" cy="5200650"/>
            <a:chOff x="35" y="906"/>
            <a:chExt cx="4045" cy="3276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35" y="906"/>
              <a:ext cx="4045" cy="3276"/>
              <a:chOff x="35" y="906"/>
              <a:chExt cx="4045" cy="3276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>
                <a:off x="35" y="906"/>
                <a:ext cx="4045" cy="3276"/>
                <a:chOff x="971" y="906"/>
                <a:chExt cx="4045" cy="3276"/>
              </a:xfrm>
            </p:grpSpPr>
            <p:grpSp>
              <p:nvGrpSpPr>
                <p:cNvPr id="15" name="Group 21"/>
                <p:cNvGrpSpPr>
                  <a:grpSpLocks/>
                </p:cNvGrpSpPr>
                <p:nvPr/>
              </p:nvGrpSpPr>
              <p:grpSpPr bwMode="auto">
                <a:xfrm>
                  <a:off x="971" y="906"/>
                  <a:ext cx="4045" cy="3276"/>
                  <a:chOff x="971" y="906"/>
                  <a:chExt cx="4045" cy="3276"/>
                </a:xfrm>
              </p:grpSpPr>
              <p:grpSp>
                <p:nvGrpSpPr>
                  <p:cNvPr id="17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971" y="906"/>
                    <a:ext cx="4045" cy="3276"/>
                    <a:chOff x="77" y="906"/>
                    <a:chExt cx="4045" cy="3276"/>
                  </a:xfrm>
                </p:grpSpPr>
                <p:pic>
                  <p:nvPicPr>
                    <p:cNvPr id="21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7" y="906"/>
                      <a:ext cx="4045" cy="32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</p:pic>
                <p:sp>
                  <p:nvSpPr>
                    <p:cNvPr id="22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808"/>
                      <a:ext cx="714" cy="46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188" y="2316"/>
                    <a:ext cx="706" cy="1174"/>
                    <a:chOff x="288" y="2316"/>
                    <a:chExt cx="706" cy="1174"/>
                  </a:xfrm>
                </p:grpSpPr>
                <p:sp>
                  <p:nvSpPr>
                    <p:cNvPr id="19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2316"/>
                      <a:ext cx="510" cy="3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3178"/>
                      <a:ext cx="706" cy="3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" name="Rectangle 19"/>
                <p:cNvSpPr>
                  <a:spLocks noChangeArrowheads="1"/>
                </p:cNvSpPr>
                <p:nvPr/>
              </p:nvSpPr>
              <p:spPr bwMode="auto">
                <a:xfrm>
                  <a:off x="1399" y="1078"/>
                  <a:ext cx="598" cy="320"/>
                </a:xfrm>
                <a:prstGeom prst="rect">
                  <a:avLst/>
                </a:prstGeom>
                <a:solidFill>
                  <a:srgbClr val="0000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Rectangle 24"/>
              <p:cNvSpPr>
                <a:spLocks noChangeArrowheads="1"/>
              </p:cNvSpPr>
              <p:nvPr/>
            </p:nvSpPr>
            <p:spPr bwMode="auto">
              <a:xfrm>
                <a:off x="3390" y="3540"/>
                <a:ext cx="660" cy="624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AutoShape 9"/>
            <p:cNvSpPr>
              <a:spLocks/>
            </p:cNvSpPr>
            <p:nvPr/>
          </p:nvSpPr>
          <p:spPr bwMode="auto">
            <a:xfrm>
              <a:off x="3652" y="3066"/>
              <a:ext cx="160" cy="492"/>
            </a:xfrm>
            <a:prstGeom prst="rightBrace">
              <a:avLst>
                <a:gd name="adj1" fmla="val 25625"/>
                <a:gd name="adj2" fmla="val 50000"/>
              </a:avLst>
            </a:prstGeom>
            <a:noFill/>
            <a:ln w="635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0"/>
            <p:cNvSpPr>
              <a:spLocks/>
            </p:cNvSpPr>
            <p:nvPr/>
          </p:nvSpPr>
          <p:spPr bwMode="auto">
            <a:xfrm>
              <a:off x="3652" y="1986"/>
              <a:ext cx="160" cy="972"/>
            </a:xfrm>
            <a:prstGeom prst="rightBrace">
              <a:avLst>
                <a:gd name="adj1" fmla="val 50625"/>
                <a:gd name="adj2" fmla="val 50000"/>
              </a:avLst>
            </a:prstGeom>
            <a:noFill/>
            <a:ln w="6350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4"/>
            <p:cNvSpPr>
              <a:spLocks/>
            </p:cNvSpPr>
            <p:nvPr/>
          </p:nvSpPr>
          <p:spPr bwMode="auto">
            <a:xfrm>
              <a:off x="3652" y="1066"/>
              <a:ext cx="160" cy="815"/>
            </a:xfrm>
            <a:prstGeom prst="rightBrace">
              <a:avLst>
                <a:gd name="adj1" fmla="val 42448"/>
                <a:gd name="adj2" fmla="val 50000"/>
              </a:avLst>
            </a:prstGeom>
            <a:noFill/>
            <a:ln w="6350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26"/>
            <p:cNvSpPr>
              <a:spLocks/>
            </p:cNvSpPr>
            <p:nvPr/>
          </p:nvSpPr>
          <p:spPr bwMode="auto">
            <a:xfrm>
              <a:off x="3652" y="3622"/>
              <a:ext cx="160" cy="492"/>
            </a:xfrm>
            <a:prstGeom prst="rightBrace">
              <a:avLst>
                <a:gd name="adj1" fmla="val 25625"/>
                <a:gd name="adj2" fmla="val 50000"/>
              </a:avLst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352480" y="1828800"/>
            <a:ext cx="2540000" cy="830997"/>
          </a:xfrm>
          <a:prstGeom prst="rect">
            <a:avLst/>
          </a:prstGeom>
          <a:solidFill>
            <a:schemeClr val="bg1"/>
          </a:solidFill>
          <a:ln w="635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/>
              <a:t>Muon</a:t>
            </a:r>
            <a:r>
              <a:rPr lang="en-US" sz="1600" b="1" dirty="0"/>
              <a:t> Spectrometer:</a:t>
            </a:r>
            <a:br>
              <a:rPr lang="en-US" sz="1600" b="1" dirty="0"/>
            </a:br>
            <a:r>
              <a:rPr lang="en-US" sz="1600" dirty="0" err="1"/>
              <a:t>muon</a:t>
            </a:r>
            <a:r>
              <a:rPr lang="en-US" sz="1600" dirty="0"/>
              <a:t> </a:t>
            </a:r>
            <a:r>
              <a:rPr lang="en-US" sz="1600" dirty="0" smtClean="0"/>
              <a:t>identification and momentum measurement</a:t>
            </a:r>
            <a:endParaRPr lang="en-US" sz="1600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368157" y="3313847"/>
            <a:ext cx="2438400" cy="860425"/>
          </a:xfrm>
          <a:prstGeom prst="rect">
            <a:avLst/>
          </a:prstGeom>
          <a:solidFill>
            <a:schemeClr val="bg1"/>
          </a:solidFill>
          <a:ln w="635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600" b="1" dirty="0" err="1"/>
              <a:t>Hadronic</a:t>
            </a:r>
            <a:r>
              <a:rPr lang="en-US" sz="1600" b="1" dirty="0"/>
              <a:t> calorimeter:</a:t>
            </a:r>
            <a:br>
              <a:rPr lang="en-US" sz="1600" b="1" dirty="0"/>
            </a:br>
            <a:r>
              <a:rPr lang="en-US" sz="1600" dirty="0" smtClean="0"/>
              <a:t>Measurement </a:t>
            </a:r>
            <a:r>
              <a:rPr lang="en-US" sz="1600" dirty="0"/>
              <a:t>of jets and </a:t>
            </a:r>
            <a:r>
              <a:rPr lang="en-US" sz="1600" dirty="0" smtClean="0"/>
              <a:t>missing energy</a:t>
            </a:r>
            <a:endParaRPr lang="en-US" sz="1600" dirty="0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68156" y="4423510"/>
            <a:ext cx="2500313" cy="903287"/>
          </a:xfrm>
          <a:prstGeom prst="rect">
            <a:avLst/>
          </a:prstGeom>
          <a:solidFill>
            <a:schemeClr val="bg1"/>
          </a:solidFill>
          <a:ln w="6350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Electromagnetic </a:t>
            </a:r>
            <a:r>
              <a:rPr lang="en-US" sz="1600" b="1" dirty="0" err="1"/>
              <a:t>calo</a:t>
            </a:r>
            <a:r>
              <a:rPr lang="en-US" sz="1600" b="1" dirty="0"/>
              <a:t>:</a:t>
            </a:r>
            <a:br>
              <a:rPr lang="en-US" sz="1600" b="1" dirty="0"/>
            </a:br>
            <a:r>
              <a:rPr lang="en-US" sz="1600" dirty="0"/>
              <a:t>e/</a:t>
            </a:r>
            <a:r>
              <a:rPr lang="en-US" sz="1600" dirty="0">
                <a:sym typeface="Symbol" pitchFamily="18" charset="2"/>
              </a:rPr>
              <a:t> </a:t>
            </a:r>
            <a:r>
              <a:rPr lang="en-US" sz="1600" dirty="0" smtClean="0">
                <a:sym typeface="Symbol" pitchFamily="18" charset="2"/>
              </a:rPr>
              <a:t> identification </a:t>
            </a:r>
            <a:r>
              <a:rPr lang="en-US" sz="1600" dirty="0">
                <a:sym typeface="Symbol" pitchFamily="18" charset="2"/>
              </a:rPr>
              <a:t>and </a:t>
            </a:r>
            <a:r>
              <a:rPr lang="en-US" sz="1600" dirty="0" smtClean="0">
                <a:sym typeface="Symbol" pitchFamily="18" charset="2"/>
              </a:rPr>
              <a:t>energy measurement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368157" y="5523647"/>
            <a:ext cx="2514600" cy="830997"/>
          </a:xfrm>
          <a:prstGeom prst="rect">
            <a:avLst/>
          </a:prstGeom>
          <a:solidFill>
            <a:schemeClr val="bg1"/>
          </a:solidFill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Tracking system: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Charged particle momentum, </a:t>
            </a:r>
            <a:r>
              <a:rPr lang="en-US" sz="1600" dirty="0" err="1" smtClean="0"/>
              <a:t>vertexing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6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of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7024" y="2482645"/>
            <a:ext cx="3725416" cy="397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Force is explained by exchange of force carriers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between particles (Gravitational,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Electromagentic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Strong, Weak)</a:t>
            </a:r>
          </a:p>
          <a:p>
            <a:r>
              <a:rPr lang="en-US" dirty="0" smtClean="0">
                <a:solidFill>
                  <a:srgbClr val="1B00C0"/>
                </a:solidFill>
                <a:latin typeface="Times New Roman" pitchFamily="18" charset="0"/>
                <a:cs typeface="Times New Roman" pitchFamily="18" charset="0"/>
              </a:rPr>
              <a:t> Long-range force: light force carrier (</a:t>
            </a:r>
            <a:r>
              <a:rPr lang="en-US" dirty="0" smtClean="0">
                <a:solidFill>
                  <a:srgbClr val="1B00C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1B00C0"/>
                </a:solidFill>
                <a:latin typeface="Times New Roman" pitchFamily="18" charset="0"/>
                <a:cs typeface="Times New Roman" pitchFamily="18" charset="0"/>
              </a:rPr>
              <a:t>, graviton)</a:t>
            </a:r>
          </a:p>
          <a:p>
            <a:r>
              <a:rPr lang="en-US" dirty="0" smtClean="0">
                <a:solidFill>
                  <a:srgbClr val="1B00C0"/>
                </a:solidFill>
                <a:latin typeface="Times New Roman" pitchFamily="18" charset="0"/>
                <a:cs typeface="Times New Roman" pitchFamily="18" charset="0"/>
              </a:rPr>
              <a:t> Short-range force: heavy force carrier (</a:t>
            </a:r>
            <a:r>
              <a:rPr lang="en-US" dirty="0" smtClean="0">
                <a:solidFill>
                  <a:srgbClr val="1B00C0"/>
                </a:solidFill>
                <a:latin typeface="Tw Cen MT" pitchFamily="34" charset="0"/>
              </a:rPr>
              <a:t>W</a:t>
            </a:r>
            <a:r>
              <a:rPr lang="en-US" baseline="30000" dirty="0" smtClean="0">
                <a:solidFill>
                  <a:srgbClr val="1B00C0"/>
                </a:solidFill>
                <a:latin typeface="Tw Cen MT" pitchFamily="34" charset="0"/>
              </a:rPr>
              <a:t>±</a:t>
            </a:r>
            <a:r>
              <a:rPr lang="en-US" dirty="0" smtClean="0">
                <a:solidFill>
                  <a:srgbClr val="1B00C0"/>
                </a:solidFill>
                <a:latin typeface="Tw Cen MT" pitchFamily="34" charset="0"/>
              </a:rPr>
              <a:t>, Z</a:t>
            </a:r>
            <a:r>
              <a:rPr lang="en-US" baseline="30000" dirty="0" smtClean="0">
                <a:solidFill>
                  <a:srgbClr val="1B00C0"/>
                </a:solidFill>
                <a:latin typeface="Tw Cen MT" pitchFamily="34" charset="0"/>
              </a:rPr>
              <a:t>0</a:t>
            </a:r>
            <a:r>
              <a:rPr lang="en-US" dirty="0" smtClean="0">
                <a:solidFill>
                  <a:srgbClr val="1B00C0"/>
                </a:solidFill>
                <a:latin typeface="Tw Cen MT" pitchFamily="34" charset="0"/>
              </a:rPr>
              <a:t>)</a:t>
            </a:r>
            <a:endParaRPr lang="en-US" dirty="0">
              <a:solidFill>
                <a:srgbClr val="1B00C0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888" y="3212976"/>
            <a:ext cx="4470358" cy="2448272"/>
            <a:chOff x="2438400" y="4343400"/>
            <a:chExt cx="3756660" cy="205740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4420552"/>
              <a:ext cx="3680460" cy="198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438400" y="43434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19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Mass Constraint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4919464" cy="5715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Direct searches at LEP (2000):</a:t>
            </a:r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&gt; 114.4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@ 95% C.L.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Direct search at LHC (2012.3)</a:t>
            </a:r>
          </a:p>
          <a:p>
            <a:pPr marL="109728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&lt; 127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@ 95% C.L.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Precision electroweak data are sensitive to Higgs mass, global fit mass: 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13" y="692696"/>
            <a:ext cx="411779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7152"/>
            <a:ext cx="4307145" cy="9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 descr="http://www.triumf.ca/sites/default/files/imagecache/medium_width/stories/attached_images/mwm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5" y="3933056"/>
            <a:ext cx="41629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56992"/>
            <a:ext cx="23762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8" y="5805264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33CC"/>
                </a:solidFill>
              </a:rPr>
              <a:t>M</a:t>
            </a:r>
            <a:r>
              <a:rPr lang="en-US" sz="2000" baseline="30000" dirty="0" smtClean="0">
                <a:solidFill>
                  <a:srgbClr val="FF33CC"/>
                </a:solidFill>
              </a:rPr>
              <a:t>2</a:t>
            </a:r>
            <a:r>
              <a:rPr lang="en-US" sz="2000" baseline="-25000" dirty="0" smtClean="0">
                <a:solidFill>
                  <a:srgbClr val="FF33CC"/>
                </a:solidFill>
              </a:rPr>
              <a:t>W</a:t>
            </a:r>
            <a:r>
              <a:rPr lang="en-US" sz="2000" dirty="0" smtClean="0">
                <a:solidFill>
                  <a:srgbClr val="FF33CC"/>
                </a:solidFill>
              </a:rPr>
              <a:t>=M</a:t>
            </a:r>
            <a:r>
              <a:rPr lang="en-US" sz="2000" baseline="30000" dirty="0" smtClean="0">
                <a:solidFill>
                  <a:srgbClr val="FF33CC"/>
                </a:solidFill>
              </a:rPr>
              <a:t>2</a:t>
            </a:r>
            <a:r>
              <a:rPr lang="en-US" sz="2000" baseline="-25000" dirty="0" smtClean="0">
                <a:solidFill>
                  <a:srgbClr val="FF33CC"/>
                </a:solidFill>
              </a:rPr>
              <a:t>Z</a:t>
            </a:r>
            <a:r>
              <a:rPr lang="en-US" sz="2000" dirty="0" smtClean="0">
                <a:solidFill>
                  <a:srgbClr val="FF33CC"/>
                </a:solidFill>
              </a:rPr>
              <a:t>(1-sin</a:t>
            </a:r>
            <a:r>
              <a:rPr lang="en-US" sz="2000" baseline="30000" dirty="0" smtClean="0">
                <a:solidFill>
                  <a:srgbClr val="FF33CC"/>
                </a:solidFill>
              </a:rPr>
              <a:t>2</a:t>
            </a:r>
            <a:r>
              <a:rPr lang="en-US" sz="2000" dirty="0" smtClean="0">
                <a:solidFill>
                  <a:srgbClr val="FF33CC"/>
                </a:solidFill>
                <a:latin typeface="Symbol" pitchFamily="18" charset="2"/>
              </a:rPr>
              <a:t>q</a:t>
            </a:r>
            <a:r>
              <a:rPr lang="en-US" sz="2000" baseline="-25000" dirty="0" smtClean="0">
                <a:solidFill>
                  <a:srgbClr val="FF33CC"/>
                </a:solidFill>
              </a:rPr>
              <a:t>w</a:t>
            </a:r>
            <a:r>
              <a:rPr lang="en-US" sz="2000" dirty="0" smtClean="0">
                <a:solidFill>
                  <a:srgbClr val="FF33CC"/>
                </a:solidFill>
              </a:rPr>
              <a:t>)(1+</a:t>
            </a:r>
            <a:r>
              <a:rPr lang="en-US" sz="2000" dirty="0" smtClean="0">
                <a:solidFill>
                  <a:srgbClr val="FF33CC"/>
                </a:solidFill>
                <a:latin typeface="Symbol" pitchFamily="18" charset="2"/>
              </a:rPr>
              <a:t>Dr</a:t>
            </a:r>
            <a:r>
              <a:rPr lang="en-US" sz="2000" dirty="0" smtClean="0">
                <a:solidFill>
                  <a:srgbClr val="FF33CC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FF33CC"/>
                </a:solidFill>
              </a:rPr>
              <a:t>Radiative</a:t>
            </a:r>
            <a:r>
              <a:rPr lang="en-US" sz="2000" dirty="0" smtClean="0">
                <a:solidFill>
                  <a:srgbClr val="FF33CC"/>
                </a:solidFill>
              </a:rPr>
              <a:t> correction: </a:t>
            </a:r>
            <a:r>
              <a:rPr lang="en-US" sz="2000" dirty="0" err="1" smtClean="0">
                <a:solidFill>
                  <a:srgbClr val="FF33CC"/>
                </a:solidFill>
                <a:latin typeface="Symbol" pitchFamily="18" charset="2"/>
              </a:rPr>
              <a:t>Dr</a:t>
            </a:r>
            <a:r>
              <a:rPr lang="en-US" sz="2000" dirty="0" smtClean="0">
                <a:solidFill>
                  <a:srgbClr val="FF33CC"/>
                </a:solidFill>
              </a:rPr>
              <a:t>(</a:t>
            </a:r>
            <a:r>
              <a:rPr lang="en-US" sz="2000" dirty="0" err="1" smtClean="0">
                <a:solidFill>
                  <a:srgbClr val="FF33CC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33CC"/>
                </a:solidFill>
              </a:rPr>
              <a:t>t</a:t>
            </a:r>
            <a:r>
              <a:rPr lang="en-US" sz="2000" dirty="0" err="1" smtClean="0">
                <a:solidFill>
                  <a:srgbClr val="FF33CC"/>
                </a:solidFill>
              </a:rPr>
              <a:t>,m</a:t>
            </a:r>
            <a:r>
              <a:rPr lang="en-US" sz="2000" baseline="-25000" dirty="0" err="1" smtClean="0">
                <a:solidFill>
                  <a:srgbClr val="FF33CC"/>
                </a:solidFill>
              </a:rPr>
              <a:t>H</a:t>
            </a:r>
            <a:r>
              <a:rPr lang="en-US" sz="2000" dirty="0" err="1" smtClean="0">
                <a:solidFill>
                  <a:srgbClr val="FF33CC"/>
                </a:solidFill>
              </a:rPr>
              <a:t>,</a:t>
            </a:r>
            <a:r>
              <a:rPr lang="en-US" sz="2000" dirty="0" err="1" smtClean="0">
                <a:solidFill>
                  <a:srgbClr val="FF33CC"/>
                </a:solidFill>
                <a:latin typeface="Symbol" pitchFamily="18" charset="2"/>
              </a:rPr>
              <a:t>a</a:t>
            </a:r>
            <a:r>
              <a:rPr lang="en-US" sz="2000" dirty="0" smtClean="0">
                <a:solidFill>
                  <a:srgbClr val="FF33CC"/>
                </a:solidFill>
              </a:rPr>
              <a:t>,…)</a:t>
            </a:r>
            <a:endParaRPr lang="en-US" sz="2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9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Production at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" y="740943"/>
            <a:ext cx="3055962" cy="585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57" y="1484784"/>
            <a:ext cx="5038349" cy="36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84737" y="764704"/>
            <a:ext cx="5251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Gluon-gluon fusion </a:t>
            </a:r>
            <a:r>
              <a:rPr lang="en-US" sz="2000" dirty="0" err="1" smtClean="0">
                <a:solidFill>
                  <a:srgbClr val="0000FF"/>
                </a:solidFill>
              </a:rPr>
              <a:t>gg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H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 and vector-boson 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fusion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qqqqH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 are dominant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63" y="5229200"/>
            <a:ext cx="5128617" cy="74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24785" y="6093296"/>
            <a:ext cx="5311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nelastic </a:t>
            </a:r>
            <a:r>
              <a:rPr lang="en-US" sz="2000" dirty="0" err="1" smtClean="0"/>
              <a:t>pp</a:t>
            </a:r>
            <a:r>
              <a:rPr lang="en-US" sz="2000" dirty="0" smtClean="0"/>
              <a:t> cross section at 7 </a:t>
            </a:r>
            <a:r>
              <a:rPr lang="en-US" sz="2000" dirty="0" err="1" smtClean="0"/>
              <a:t>TeV</a:t>
            </a:r>
            <a:r>
              <a:rPr lang="en-US" sz="2000" dirty="0" smtClean="0"/>
              <a:t> is ~ 60 </a:t>
            </a:r>
            <a:r>
              <a:rPr lang="en-US" sz="2000" dirty="0" err="1" smtClean="0"/>
              <a:t>mb</a:t>
            </a:r>
            <a:endParaRPr lang="en-US" sz="2000" dirty="0"/>
          </a:p>
        </p:txBody>
      </p:sp>
      <p:sp>
        <p:nvSpPr>
          <p:cNvPr id="3" name="Flowchart: Connector 2"/>
          <p:cNvSpPr/>
          <p:nvPr/>
        </p:nvSpPr>
        <p:spPr>
          <a:xfrm>
            <a:off x="1691680" y="1190655"/>
            <a:ext cx="216024" cy="22212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2267744" y="4293097"/>
            <a:ext cx="1656184" cy="720079"/>
          </a:xfrm>
          <a:prstGeom prst="wedgeEllipseCallout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Gauge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coupling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1691680" y="5439127"/>
            <a:ext cx="216024" cy="22212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2339752" y="1412777"/>
            <a:ext cx="1656184" cy="720079"/>
          </a:xfrm>
          <a:prstGeom prst="wedgeEllipseCallout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Yukawa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coupling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844080" y="2414791"/>
            <a:ext cx="216024" cy="22212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1619672" y="3861048"/>
            <a:ext cx="216024" cy="22212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74" y="836712"/>
            <a:ext cx="5006226" cy="4680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Width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762000"/>
            <a:ext cx="4176464" cy="5715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 Strong mass dependent</a:t>
            </a:r>
          </a:p>
          <a:p>
            <a:pPr marL="109728" indent="0">
              <a:buNone/>
            </a:pPr>
            <a:r>
              <a:rPr lang="en-US" dirty="0">
                <a:latin typeface="Symbol" pitchFamily="18" charset="2"/>
                <a:sym typeface="Symbol"/>
              </a:rPr>
              <a:t></a:t>
            </a:r>
            <a:r>
              <a:rPr lang="en-US" baseline="-25000" dirty="0" smtClean="0"/>
              <a:t>H</a:t>
            </a:r>
            <a:r>
              <a:rPr lang="en-US" dirty="0" smtClean="0"/>
              <a:t> = 3.5 MeV @ 120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       1.4 </a:t>
            </a:r>
            <a:r>
              <a:rPr lang="en-US" dirty="0" err="1" smtClean="0"/>
              <a:t>GeV</a:t>
            </a:r>
            <a:r>
              <a:rPr lang="en-US" dirty="0" smtClean="0"/>
              <a:t> @ 200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09728" indent="0">
              <a:buNone/>
            </a:pPr>
            <a:r>
              <a:rPr lang="en-US" dirty="0" smtClean="0"/>
              <a:t>         8.4 </a:t>
            </a:r>
            <a:r>
              <a:rPr lang="en-US" dirty="0" err="1" smtClean="0"/>
              <a:t>GeV</a:t>
            </a:r>
            <a:r>
              <a:rPr lang="en-US" dirty="0" smtClean="0"/>
              <a:t> @ 300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09728" indent="0">
              <a:buNone/>
            </a:pPr>
            <a:r>
              <a:rPr lang="en-US" dirty="0" smtClean="0"/>
              <a:t>       68.0 </a:t>
            </a:r>
            <a:r>
              <a:rPr lang="en-US" dirty="0" err="1" smtClean="0"/>
              <a:t>GeV</a:t>
            </a:r>
            <a:r>
              <a:rPr lang="en-US" dirty="0" smtClean="0"/>
              <a:t> @ 500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09728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At low mass region (&lt;200 </a:t>
            </a:r>
            <a:r>
              <a:rPr lang="en-US" dirty="0" err="1" smtClean="0"/>
              <a:t>GeV</a:t>
            </a:r>
            <a:r>
              <a:rPr lang="en-US" dirty="0" smtClean="0"/>
              <a:t>), detector resolution dominates mass resolution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At high mass, intrinsic width becomes dominant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51" y="5262052"/>
            <a:ext cx="2683197" cy="13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9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4878638" cy="4680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Decay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692696"/>
            <a:ext cx="4392488" cy="5763344"/>
          </a:xfrm>
        </p:spPr>
        <p:txBody>
          <a:bodyPr/>
          <a:lstStyle/>
          <a:p>
            <a:pPr marL="109728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Higgs decay branching </a:t>
            </a:r>
          </a:p>
          <a:p>
            <a:pPr marL="109728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ratio at  </a:t>
            </a:r>
            <a:r>
              <a:rPr lang="en-US" b="1" dirty="0" err="1" smtClean="0">
                <a:solidFill>
                  <a:srgbClr val="0000FF"/>
                </a:solidFill>
              </a:rPr>
              <a:t>m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=125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bb: 57.7% (huge QCD background)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B050"/>
                </a:solidFill>
              </a:rPr>
              <a:t>WW: 21.5% (easy identification in di-lepton mode, complex background)</a:t>
            </a:r>
            <a:endParaRPr lang="en-US" sz="2400" dirty="0" smtClean="0">
              <a:solidFill>
                <a:srgbClr val="00B050"/>
              </a:solidFill>
              <a:latin typeface="Symbol" pitchFamily="18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tt</a:t>
            </a:r>
            <a:r>
              <a:rPr lang="en-US" sz="2400" dirty="0" smtClean="0">
                <a:solidFill>
                  <a:srgbClr val="FF0000"/>
                </a:solidFill>
              </a:rPr>
              <a:t>: 6.3% (complex final states with 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leptonic</a:t>
            </a:r>
            <a:r>
              <a:rPr lang="en-US" sz="2400" dirty="0" smtClean="0">
                <a:solidFill>
                  <a:srgbClr val="FF0000"/>
                </a:solidFill>
              </a:rPr>
              <a:t> and/or </a:t>
            </a:r>
            <a:r>
              <a:rPr lang="en-US" sz="2400" dirty="0" err="1" smtClean="0">
                <a:solidFill>
                  <a:srgbClr val="FF0000"/>
                </a:solidFill>
              </a:rPr>
              <a:t>hadronic</a:t>
            </a:r>
            <a:r>
              <a:rPr lang="en-US" sz="2400" dirty="0" smtClean="0">
                <a:solidFill>
                  <a:srgbClr val="FF0000"/>
                </a:solidFill>
              </a:rPr>
              <a:t> decays)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ZZ*: 2.6% (“golden-plate”, clean signature of 4-lepton, high S/B, excellent mass peak)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FF33CC"/>
                </a:solidFill>
                <a:latin typeface="Symbol" pitchFamily="18" charset="2"/>
              </a:rPr>
              <a:t>gg</a:t>
            </a:r>
            <a:r>
              <a:rPr lang="en-US" sz="2400" dirty="0" smtClean="0">
                <a:solidFill>
                  <a:srgbClr val="FF33CC"/>
                </a:solidFill>
              </a:rPr>
              <a:t>: 0.23% (excellent mass resolution, high sensitivity)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228184" y="1124744"/>
            <a:ext cx="0" cy="374441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56285" y="5622339"/>
            <a:ext cx="4208203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Higgs boson production rate: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 out of 10</a:t>
            </a:r>
            <a:r>
              <a:rPr lang="en-US" sz="2400" baseline="30000" dirty="0" smtClean="0">
                <a:solidFill>
                  <a:srgbClr val="FF0000"/>
                </a:solidFill>
              </a:rPr>
              <a:t>12</a:t>
            </a:r>
            <a:r>
              <a:rPr lang="en-US" sz="2400" dirty="0" smtClean="0">
                <a:solidFill>
                  <a:srgbClr val="FF0000"/>
                </a:solidFill>
              </a:rPr>
              <a:t> collision events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98" y="836712"/>
            <a:ext cx="4409105" cy="3168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Data Samples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496" y="762000"/>
            <a:ext cx="8763000" cy="57150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 7 </a:t>
            </a:r>
            <a:r>
              <a:rPr lang="en-US" b="1" dirty="0" err="1">
                <a:solidFill>
                  <a:srgbClr val="0000FF"/>
                </a:solidFill>
              </a:rPr>
              <a:t>TeV</a:t>
            </a:r>
            <a:r>
              <a:rPr lang="en-US" b="1" dirty="0">
                <a:solidFill>
                  <a:srgbClr val="0000FF"/>
                </a:solidFill>
              </a:rPr>
              <a:t> data samples (</a:t>
            </a:r>
            <a:r>
              <a:rPr lang="en-US" b="1" dirty="0" smtClean="0">
                <a:solidFill>
                  <a:srgbClr val="0000FF"/>
                </a:solidFill>
              </a:rPr>
              <a:t>2011)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4.8 fb</a:t>
            </a:r>
            <a:r>
              <a:rPr lang="en-US" baseline="30000" dirty="0"/>
              <a:t>-1</a:t>
            </a:r>
            <a:r>
              <a:rPr lang="en-US" dirty="0"/>
              <a:t> for physics analysis</a:t>
            </a:r>
          </a:p>
          <a:p>
            <a:pPr lvl="1"/>
            <a:r>
              <a:rPr lang="en-US" dirty="0"/>
              <a:t>Peak </a:t>
            </a:r>
            <a:r>
              <a:rPr lang="en-US" dirty="0" smtClean="0"/>
              <a:t>luminosity 3.6×10</a:t>
            </a:r>
            <a:r>
              <a:rPr lang="en-US" baseline="30000" dirty="0" smtClean="0"/>
              <a:t>33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8 </a:t>
            </a:r>
            <a:r>
              <a:rPr lang="en-US" b="1" dirty="0" err="1">
                <a:solidFill>
                  <a:srgbClr val="0000FF"/>
                </a:solidFill>
              </a:rPr>
              <a:t>TeV</a:t>
            </a:r>
            <a:r>
              <a:rPr lang="en-US" b="1" dirty="0">
                <a:solidFill>
                  <a:srgbClr val="0000FF"/>
                </a:solidFill>
              </a:rPr>
              <a:t> data samples </a:t>
            </a:r>
            <a:r>
              <a:rPr lang="en-US" b="1" dirty="0" smtClean="0">
                <a:solidFill>
                  <a:srgbClr val="0000FF"/>
                </a:solidFill>
              </a:rPr>
              <a:t>(2012)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5.8 </a:t>
            </a:r>
            <a:r>
              <a:rPr lang="en-US" dirty="0"/>
              <a:t>fb</a:t>
            </a:r>
            <a:r>
              <a:rPr lang="en-US" baseline="30000" dirty="0"/>
              <a:t>-1</a:t>
            </a:r>
            <a:r>
              <a:rPr lang="en-US" dirty="0"/>
              <a:t> for physics analysis</a:t>
            </a:r>
          </a:p>
          <a:p>
            <a:pPr lvl="1"/>
            <a:r>
              <a:rPr lang="en-US" dirty="0" smtClean="0"/>
              <a:t>Peak luminosity 6.8×10</a:t>
            </a:r>
            <a:r>
              <a:rPr lang="en-US" baseline="30000" dirty="0" smtClean="0"/>
              <a:t>33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 Data-taking efficiency: ~94%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Significant pileup events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508104" y="2708920"/>
            <a:ext cx="288032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36096" y="2276872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ICHEP dataset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221088"/>
            <a:ext cx="7992889" cy="224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9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Large pileup events result in big challenge to the detector, reconstruction and  particle identification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3382"/>
            <a:ext cx="5284266" cy="495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4191"/>
            <a:ext cx="5184576" cy="497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25558" y="1700808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</a:t>
            </a:r>
            <a:r>
              <a:rPr lang="en-US" sz="2000" b="1" dirty="0" smtClean="0">
                <a:solidFill>
                  <a:srgbClr val="FFFF00"/>
                </a:solidFill>
                <a:sym typeface="Wingdings" pitchFamily="2" charset="2"/>
              </a:rPr>
              <a:t>ZZ4</a:t>
            </a:r>
            <a:r>
              <a:rPr lang="en-US" sz="2000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m</a:t>
            </a:r>
            <a:endParaRPr lang="en-US" sz="2000" b="1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8618" y="1609636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endParaRPr lang="en-US" sz="2800" b="1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4762" y="369786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endParaRPr lang="en-US" sz="2800" b="1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6290" y="441794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endParaRPr lang="en-US" sz="2800" b="1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564208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endParaRPr lang="en-US" sz="2800" b="1" dirty="0">
              <a:solidFill>
                <a:srgbClr val="FFFF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25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08868"/>
            <a:ext cx="9004300" cy="60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92696"/>
            <a:ext cx="88138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92696"/>
            <a:ext cx="8807450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0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CMS (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pic>
        <p:nvPicPr>
          <p:cNvPr id="7" name="Picture 6" descr="sbweightedma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36786"/>
            <a:ext cx="5400601" cy="5028518"/>
          </a:xfrm>
          <a:prstGeom prst="rect">
            <a:avLst/>
          </a:prstGeom>
        </p:spPr>
      </p:pic>
      <p:pic>
        <p:nvPicPr>
          <p:cNvPr id="10" name="Picture 9" descr="sbweightedma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3383867" y="2395949"/>
            <a:ext cx="1835003" cy="16129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2864055" y="3171397"/>
            <a:ext cx="1039624" cy="3897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VApvaluescom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36786"/>
            <a:ext cx="3672407" cy="2397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3651045"/>
            <a:ext cx="3611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 Expected 2.5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</a:p>
          <a:p>
            <a:pPr marL="285750" indent="-285750">
              <a:buFont typeface="Wingdings"/>
              <a:buChar char="è"/>
            </a:pPr>
            <a:endParaRPr lang="en-US" sz="2000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sz="2000" dirty="0" smtClean="0">
                <a:sym typeface="Wingdings" pitchFamily="2" charset="2"/>
              </a:rPr>
              <a:t>Observed 4.1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 (LEE, 3.2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) </a:t>
            </a:r>
          </a:p>
          <a:p>
            <a:pPr marL="285750" indent="-285750">
              <a:buFont typeface="Wingdings"/>
              <a:buChar char="è"/>
            </a:pPr>
            <a:endParaRPr lang="en-US" sz="2000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sz="2000" dirty="0" smtClean="0">
                <a:sym typeface="Wingdings" pitchFamily="2" charset="2"/>
              </a:rPr>
              <a:t>Signal strength:</a:t>
            </a:r>
          </a:p>
          <a:p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 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/</a:t>
            </a:r>
            <a:r>
              <a:rPr lang="en-US" sz="2000" dirty="0" err="1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baseline="-25000" dirty="0" err="1" smtClean="0">
                <a:sym typeface="Wingdings" pitchFamily="2" charset="2"/>
              </a:rPr>
              <a:t>SM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= 1.56 ±0.43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68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of Elementary Particles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762000"/>
            <a:ext cx="4572000" cy="4755232"/>
          </a:xfrm>
        </p:spPr>
        <p:txBody>
          <a:bodyPr/>
          <a:lstStyle/>
          <a:p>
            <a:r>
              <a:rPr lang="en-US" sz="2400" b="1" dirty="0" smtClean="0"/>
              <a:t> Elementary Particles</a:t>
            </a:r>
          </a:p>
          <a:p>
            <a:pPr marL="109728" indent="0">
              <a:buNone/>
            </a:pPr>
            <a:r>
              <a:rPr lang="en-US" sz="2400" dirty="0" smtClean="0"/>
              <a:t>   </a:t>
            </a:r>
            <a:r>
              <a:rPr lang="en-US" sz="2400" b="1" i="1" dirty="0" smtClean="0">
                <a:solidFill>
                  <a:srgbClr val="FF0000"/>
                </a:solidFill>
              </a:rPr>
              <a:t>&gt; 100 years’ discoveries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The SM is in excellent agreement with the numerous experimental measurements.</a:t>
            </a:r>
          </a:p>
          <a:p>
            <a:pPr marL="109728" indent="0"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The only missing SM particle is the Higgs boson which is proposed to responsible for the electroweak symmetry breaking, particles acquire mass when interacting with the Higgs field.</a:t>
            </a:r>
          </a:p>
          <a:p>
            <a:pPr marL="109728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pic>
        <p:nvPicPr>
          <p:cNvPr id="7" name="Picture 9" descr="sm-partic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8633"/>
            <a:ext cx="4464496" cy="425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37920" y="2492896"/>
            <a:ext cx="914400" cy="990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0000FF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5589240"/>
            <a:ext cx="7803739" cy="830997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Hunting for the Higgs boson is one of main goals </a:t>
            </a:r>
          </a:p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   in particle physics (LEP, 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Tevatron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, LHC)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CMS (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  <p:pic>
        <p:nvPicPr>
          <p:cNvPr id="7" name="Picture 6" descr="sbweightedma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36713"/>
            <a:ext cx="5400601" cy="5028518"/>
          </a:xfrm>
          <a:prstGeom prst="rect">
            <a:avLst/>
          </a:prstGeom>
        </p:spPr>
      </p:pic>
      <p:pic>
        <p:nvPicPr>
          <p:cNvPr id="10" name="Picture 9" descr="sbweightedma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3383867" y="2095876"/>
            <a:ext cx="1835003" cy="16129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2864055" y="2871324"/>
            <a:ext cx="1039624" cy="3897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VApvaluescom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36713"/>
            <a:ext cx="3672407" cy="2397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3350972"/>
            <a:ext cx="3611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 Expected 2.5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</a:p>
          <a:p>
            <a:pPr marL="285750" indent="-285750">
              <a:buFont typeface="Wingdings"/>
              <a:buChar char="è"/>
            </a:pPr>
            <a:endParaRPr lang="en-US" sz="2000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sz="2000" dirty="0" smtClean="0">
                <a:sym typeface="Wingdings" pitchFamily="2" charset="2"/>
              </a:rPr>
              <a:t>Observed 4.1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 (LEE, 3.2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) </a:t>
            </a:r>
          </a:p>
          <a:p>
            <a:pPr marL="285750" indent="-285750">
              <a:buFont typeface="Wingdings"/>
              <a:buChar char="è"/>
            </a:pPr>
            <a:endParaRPr lang="en-US" sz="2000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sz="2000" dirty="0" smtClean="0">
                <a:sym typeface="Wingdings" pitchFamily="2" charset="2"/>
              </a:rPr>
              <a:t>Signal strength:</a:t>
            </a:r>
          </a:p>
          <a:p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 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dirty="0" smtClean="0">
                <a:sym typeface="Wingdings" pitchFamily="2" charset="2"/>
              </a:rPr>
              <a:t>/</a:t>
            </a:r>
            <a:r>
              <a:rPr lang="en-US" sz="2000" dirty="0" err="1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baseline="-25000" dirty="0" err="1" smtClean="0">
                <a:sym typeface="Wingdings" pitchFamily="2" charset="2"/>
              </a:rPr>
              <a:t>SM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= 1.56 ±0.43 </a:t>
            </a:r>
            <a:endParaRPr lang="en-US" sz="2000" dirty="0"/>
          </a:p>
        </p:txBody>
      </p:sp>
      <p:pic>
        <p:nvPicPr>
          <p:cNvPr id="15" name="Picture 14" descr="&amp;lt;strong&amp;gt;Figure 1.&amp;lt;/strong&amp;gt; Event recorded with the CMS detector in 2012 at a proton-proton centre-of-mass energy of 8 TeV.  The event shows characteristics expected from the decay of the SM Higgs boson to a pair of photons (dashed yellow lines and green towers). The event could also be due to known standard model background processes.&amp;lt;br /&amp;gt;&amp;lt;a href=&amp;quot;https://cdsweb.cern.ch/record/1459459/&amp;quot;&amp;gt;DOWNLOAD high-resolution images&amp;lt;/a&amp;g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13260"/>
            <a:ext cx="6781456" cy="3940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0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Wingdings" pitchFamily="2" charset="2"/>
              </a:rPr>
              <a:t> ZZ*  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: the golden channel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4" y="712936"/>
            <a:ext cx="899795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5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Wingdings" pitchFamily="2" charset="2"/>
              </a:rPr>
              <a:t> ZZ*  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endParaRPr lang="en-US" dirty="0">
              <a:latin typeface="MT Extra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" y="692696"/>
            <a:ext cx="901065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3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>
                <a:sym typeface="Wingdings" pitchFamily="2" charset="2"/>
              </a:rPr>
              <a:t> ZZ*  4</a:t>
            </a:r>
            <a:r>
              <a:rPr lang="en-US" dirty="0">
                <a:latin typeface="MT Extra" pitchFamily="18" charset="2"/>
                <a:sym typeface="Wingdings" pitchFamily="2" charset="2"/>
              </a:rPr>
              <a:t>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85502"/>
            <a:ext cx="8661400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8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CMS (H</a:t>
            </a:r>
            <a:r>
              <a:rPr lang="en-US" dirty="0" smtClean="0">
                <a:sym typeface="Wingdings" pitchFamily="2" charset="2"/>
              </a:rPr>
              <a:t>ZZ*4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Search for Higgs boson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35496" y="764704"/>
            <a:ext cx="417589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4232" y="836712"/>
            <a:ext cx="469791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085184"/>
            <a:ext cx="4139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Single resonant Z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4</a:t>
            </a:r>
            <a:r>
              <a:rPr lang="en-US" sz="2400" dirty="0" smtClean="0">
                <a:solidFill>
                  <a:srgbClr val="0000FF"/>
                </a:solidFill>
                <a:latin typeface="MT Extra" pitchFamily="18" charset="2"/>
                <a:sym typeface="Wingdings" pitchFamily="2" charset="2"/>
              </a:rPr>
              <a:t>l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using </a:t>
            </a:r>
          </a:p>
          <a:p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loose selection cuts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81448" y="3140968"/>
            <a:ext cx="0" cy="206814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76056" y="4941168"/>
            <a:ext cx="3985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Enrich the Higgs signal by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tightening the selection cuts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600" y="5930116"/>
            <a:ext cx="7560840" cy="5232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Significance: 3.8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 (expected), 3.2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 (observed)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of H</a:t>
            </a:r>
            <a:r>
              <a:rPr lang="en-US" dirty="0" smtClean="0">
                <a:sym typeface="Wingdings" pitchFamily="2" charset="2"/>
              </a:rPr>
              <a:t>ZZ*4l (CMS)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2696"/>
            <a:ext cx="6964865" cy="5845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3568" y="4420126"/>
            <a:ext cx="2513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sz="2000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sz="2000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sz="2000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 : 24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122811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sz="2000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sz="2000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sz="2000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 : 43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7448" y="5229200"/>
            <a:ext cx="242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sz="2000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sz="2000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 : 21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048" y="2780928"/>
            <a:ext cx="251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M</a:t>
            </a:r>
            <a:r>
              <a:rPr lang="en-US" sz="2400" b="1" baseline="-25000" dirty="0" smtClean="0">
                <a:solidFill>
                  <a:srgbClr val="0000FF"/>
                </a:solidFill>
                <a:latin typeface="+mn-lt"/>
              </a:rPr>
              <a:t>4l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=126.9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6532" y="2819747"/>
            <a:ext cx="255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sz="2000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sz="2000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 : 10 </a:t>
            </a:r>
            <a:r>
              <a:rPr lang="en-US" sz="2000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sz="2000" b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2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 pitchFamily="2" charset="2"/>
              </a:rPr>
              <a:t> ZZ*  4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smtClean="0">
                <a:sym typeface="Wingdings" pitchFamily="2" charset="2"/>
              </a:rPr>
              <a:t> Candidate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M</a:t>
            </a:r>
            <a:r>
              <a:rPr lang="en-US" baseline="-25000" dirty="0" smtClean="0"/>
              <a:t>4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= 125.1 </a:t>
            </a:r>
            <a:r>
              <a:rPr lang="en-US" dirty="0" err="1" smtClean="0"/>
              <a:t>GeV</a:t>
            </a:r>
            <a:r>
              <a:rPr lang="en-US" dirty="0" smtClean="0"/>
              <a:t>, M</a:t>
            </a:r>
            <a:r>
              <a:rPr lang="en-US" baseline="-25000" dirty="0" smtClean="0"/>
              <a:t>12</a:t>
            </a:r>
            <a:r>
              <a:rPr lang="en-US" dirty="0" smtClean="0"/>
              <a:t> = 86.3 </a:t>
            </a:r>
            <a:r>
              <a:rPr lang="en-US" dirty="0" err="1" smtClean="0"/>
              <a:t>GeV</a:t>
            </a:r>
            <a:r>
              <a:rPr lang="en-US" dirty="0" smtClean="0"/>
              <a:t>, M</a:t>
            </a:r>
            <a:r>
              <a:rPr lang="en-US" baseline="-25000" dirty="0" smtClean="0"/>
              <a:t>34</a:t>
            </a:r>
            <a:r>
              <a:rPr lang="en-US" dirty="0" smtClean="0"/>
              <a:t> = 31.6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  <p:pic>
        <p:nvPicPr>
          <p:cNvPr id="8" name="Picture 7" descr="run204769_evt71902630_VP1Base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5" y="1268760"/>
            <a:ext cx="8468257" cy="548649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61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95283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Results from ATLAS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122684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Observed </a:t>
            </a:r>
            <a:r>
              <a:rPr lang="en-US" b="1" dirty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significance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6.0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cs typeface="Times" pitchFamily="18" charset="0"/>
                <a:sym typeface="Wingdings" pitchFamily="2" charset="2"/>
              </a:rPr>
              <a:t>s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(expected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5.0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cs typeface="Times" pitchFamily="18" charset="0"/>
                <a:sym typeface="Wingdings" pitchFamily="2" charset="2"/>
              </a:rPr>
              <a:t>s</a:t>
            </a:r>
            <a:r>
              <a:rPr lang="en-US" b="1" dirty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)</a:t>
            </a:r>
          </a:p>
          <a:p>
            <a:r>
              <a:rPr lang="en-US" b="1" dirty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 Fitted mass: </a:t>
            </a:r>
            <a:r>
              <a:rPr lang="en-US" sz="2800" b="1" dirty="0" smtClean="0">
                <a:solidFill>
                  <a:srgbClr val="FF0000"/>
                </a:solidFill>
              </a:rPr>
              <a:t>126.0 </a:t>
            </a:r>
            <a:r>
              <a:rPr lang="en-US" sz="2800" b="1" dirty="0">
                <a:solidFill>
                  <a:srgbClr val="FF0000"/>
                </a:solidFill>
              </a:rPr>
              <a:t>± 0.4 (stat</a:t>
            </a:r>
            <a:r>
              <a:rPr lang="en-US" sz="2800" b="1" dirty="0" smtClean="0">
                <a:solidFill>
                  <a:srgbClr val="FF0000"/>
                </a:solidFill>
              </a:rPr>
              <a:t>) </a:t>
            </a:r>
            <a:r>
              <a:rPr lang="en-US" sz="2800" b="1" dirty="0">
                <a:solidFill>
                  <a:srgbClr val="FF0000"/>
                </a:solidFill>
              </a:rPr>
              <a:t>± </a:t>
            </a:r>
            <a:r>
              <a:rPr lang="en-US" sz="2800" b="1" dirty="0" smtClean="0">
                <a:solidFill>
                  <a:srgbClr val="FF0000"/>
                </a:solidFill>
              </a:rPr>
              <a:t>0.4 </a:t>
            </a: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syst</a:t>
            </a:r>
            <a:r>
              <a:rPr lang="en-US" sz="2800" b="1" dirty="0">
                <a:solidFill>
                  <a:srgbClr val="FF0000"/>
                </a:solidFill>
              </a:rPr>
              <a:t>) </a:t>
            </a:r>
            <a:r>
              <a:rPr lang="en-US" sz="2800" b="1" dirty="0" err="1">
                <a:solidFill>
                  <a:srgbClr val="FF0000"/>
                </a:solidFill>
              </a:rPr>
              <a:t>GeV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value_FermiBos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81" y="1556792"/>
            <a:ext cx="5645707" cy="5002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Results from CMS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 Observed significance 5.1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cs typeface="Times" pitchFamily="18" charset="0"/>
                <a:sym typeface="Wingdings" pitchFamily="2" charset="2"/>
              </a:rPr>
              <a:t>s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 (expected 5.2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cs typeface="Times" pitchFamily="18" charset="0"/>
                <a:sym typeface="Wingdings" pitchFamily="2" charset="2"/>
              </a:rPr>
              <a:t>s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)</a:t>
            </a:r>
          </a:p>
          <a:p>
            <a:r>
              <a:rPr lang="en-US" b="1" dirty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Times" pitchFamily="18" charset="0"/>
                <a:sym typeface="Wingdings" pitchFamily="2" charset="2"/>
              </a:rPr>
              <a:t>Fitted mass: </a:t>
            </a:r>
            <a:r>
              <a:rPr lang="en-US" sz="2800" b="1" dirty="0">
                <a:solidFill>
                  <a:srgbClr val="FF0000"/>
                </a:solidFill>
              </a:rPr>
              <a:t>125.3 ± 0.4 (</a:t>
            </a:r>
            <a:r>
              <a:rPr lang="en-US" sz="2800" b="1" dirty="0" smtClean="0">
                <a:solidFill>
                  <a:srgbClr val="FF0000"/>
                </a:solidFill>
              </a:rPr>
              <a:t>stat) ± </a:t>
            </a:r>
            <a:r>
              <a:rPr lang="en-US" sz="2800" b="1" dirty="0">
                <a:solidFill>
                  <a:srgbClr val="FF0000"/>
                </a:solidFill>
              </a:rPr>
              <a:t>0.5 (</a:t>
            </a:r>
            <a:r>
              <a:rPr lang="en-US" sz="2800" b="1" dirty="0" err="1">
                <a:solidFill>
                  <a:srgbClr val="FF0000"/>
                </a:solidFill>
              </a:rPr>
              <a:t>syst</a:t>
            </a:r>
            <a:r>
              <a:rPr lang="en-US" sz="2800" b="1" dirty="0">
                <a:solidFill>
                  <a:srgbClr val="FF0000"/>
                </a:solidFill>
              </a:rPr>
              <a:t>) </a:t>
            </a:r>
            <a:r>
              <a:rPr lang="en-US" sz="2800" b="1" dirty="0" err="1">
                <a:solidFill>
                  <a:srgbClr val="FF0000"/>
                </a:solidFill>
              </a:rPr>
              <a:t>GeV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  <a:cs typeface="Times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a New Particle 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09728" indent="0">
              <a:buNone/>
            </a:pPr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49</a:t>
            </a:fld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" y="764704"/>
            <a:ext cx="4825265" cy="466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3136"/>
            <a:ext cx="41338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586798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 smtClean="0"/>
              <a:t>Phys</a:t>
            </a:r>
            <a:r>
              <a:rPr lang="en-US" b="1" dirty="0"/>
              <a:t>. </a:t>
            </a:r>
            <a:r>
              <a:rPr lang="en-US" b="1" dirty="0" err="1"/>
              <a:t>Lett</a:t>
            </a:r>
            <a:r>
              <a:rPr lang="en-US" b="1" dirty="0"/>
              <a:t>. B 716 (2012) </a:t>
            </a:r>
            <a:r>
              <a:rPr lang="en-US" b="1" dirty="0" smtClean="0"/>
              <a:t>1-29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04400" y="587727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 smtClean="0"/>
              <a:t>Phys</a:t>
            </a:r>
            <a:r>
              <a:rPr lang="en-US" b="1" dirty="0"/>
              <a:t>. </a:t>
            </a:r>
            <a:r>
              <a:rPr lang="en-US" b="1" dirty="0" err="1"/>
              <a:t>Lett</a:t>
            </a:r>
            <a:r>
              <a:rPr lang="en-US" b="1" dirty="0"/>
              <a:t>. B 716 (2012) </a:t>
            </a:r>
            <a:r>
              <a:rPr lang="en-US" b="1" dirty="0" smtClean="0"/>
              <a:t>30-61</a:t>
            </a:r>
            <a:endParaRPr lang="en-US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1275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6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Mechanism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762000"/>
            <a:ext cx="8914158" cy="5475312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The potential in (a) is symmetric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 potential in (b) the potential is still symmetric,</a:t>
            </a:r>
          </a:p>
          <a:p>
            <a:pPr marL="109728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but the symmetry of the ground state is spontaneously broken.</a:t>
            </a:r>
          </a:p>
          <a:p>
            <a:pPr marL="109728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Spontaneously symmetry breaking  </a:t>
            </a:r>
            <a:r>
              <a:rPr lang="en-US" altLang="zh-CN" sz="2000" dirty="0" smtClean="0">
                <a:sym typeface="Wingdings" pitchFamily="2" charset="2"/>
              </a:rPr>
              <a:t> </a:t>
            </a:r>
            <a:r>
              <a:rPr lang="en-US" altLang="zh-CN" sz="2000" dirty="0" err="1" smtClean="0">
                <a:sym typeface="Wingdings" pitchFamily="2" charset="2"/>
              </a:rPr>
              <a:t>Nambu</a:t>
            </a:r>
            <a:r>
              <a:rPr lang="en-US" altLang="zh-CN" sz="2000" dirty="0" smtClean="0">
                <a:sym typeface="Wingdings" pitchFamily="2" charset="2"/>
              </a:rPr>
              <a:t>-Goldstone bosons (no spin, mass)</a:t>
            </a:r>
          </a:p>
          <a:p>
            <a:endParaRPr lang="en-US" sz="2000" dirty="0" smtClean="0"/>
          </a:p>
          <a:p>
            <a:r>
              <a:rPr lang="en-US" sz="2000" dirty="0" smtClean="0"/>
              <a:t>Peter </a:t>
            </a:r>
            <a:r>
              <a:rPr lang="en-US" sz="2000" dirty="0"/>
              <a:t>Higgs showed that Goldstone bosons need not occur when a local symmetry is spontaneously broken in a relativistic theory. Instead, the Goldstone mode provides the third </a:t>
            </a:r>
            <a:r>
              <a:rPr lang="en-US" sz="2000" dirty="0" err="1"/>
              <a:t>polarisation</a:t>
            </a:r>
            <a:r>
              <a:rPr lang="en-US" sz="2000" dirty="0"/>
              <a:t> of a massive vector field. The other mode of the original scalar doublet remains as a massive spin-zero particle – the Higgs boson</a:t>
            </a:r>
            <a:r>
              <a:rPr lang="en-US" sz="2000" dirty="0" smtClean="0"/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pPr marL="109728" indent="0">
              <a:buNone/>
            </a:pPr>
            <a:endParaRPr lang="en-US" sz="2000" dirty="0" smtClean="0"/>
          </a:p>
          <a:p>
            <a:pPr marL="109728" indent="0">
              <a:buNone/>
            </a:pPr>
            <a:endParaRPr lang="en-US" sz="20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2736304" cy="203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81" y="1916832"/>
            <a:ext cx="3009503" cy="194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835696" y="1916832"/>
            <a:ext cx="0" cy="144016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56176" y="1916832"/>
            <a:ext cx="0" cy="144016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52848" y="186079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Z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6464" y="187676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Z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a discovery !!!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-120352" y="65532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50</a:t>
            </a:fld>
            <a:endParaRPr lang="zh-CN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92" y="1008436"/>
            <a:ext cx="4076812" cy="306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19"/>
            <a:ext cx="48196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9947" y="4696688"/>
            <a:ext cx="8624106" cy="89255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“It </a:t>
            </a:r>
            <a:r>
              <a:rPr lang="en-US" sz="2600" dirty="0">
                <a:solidFill>
                  <a:srgbClr val="FF0000"/>
                </a:solidFill>
              </a:rPr>
              <a:t>is </a:t>
            </a:r>
            <a:r>
              <a:rPr lang="en-US" sz="2600" dirty="0" smtClean="0">
                <a:solidFill>
                  <a:srgbClr val="FF0000"/>
                </a:solidFill>
              </a:rPr>
              <a:t>an extraordinary </a:t>
            </a:r>
            <a:r>
              <a:rPr lang="en-US" sz="2600" dirty="0">
                <a:solidFill>
                  <a:srgbClr val="FF0000"/>
                </a:solidFill>
              </a:rPr>
              <a:t>achievement for the lab, and </a:t>
            </a:r>
            <a:r>
              <a:rPr lang="en-US" sz="2600" dirty="0" smtClean="0">
                <a:solidFill>
                  <a:srgbClr val="FF0000"/>
                </a:solidFill>
              </a:rPr>
              <a:t>I am </a:t>
            </a:r>
            <a:r>
              <a:rPr lang="en-US" sz="2600" dirty="0">
                <a:solidFill>
                  <a:srgbClr val="FF0000"/>
                </a:solidFill>
              </a:rPr>
              <a:t>glad that it happened in </a:t>
            </a:r>
            <a:r>
              <a:rPr lang="en-US" sz="2600" dirty="0" smtClean="0">
                <a:solidFill>
                  <a:srgbClr val="FF0000"/>
                </a:solidFill>
              </a:rPr>
              <a:t>my lifetime.” – Peter Higgs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70401"/>
            <a:ext cx="1440160" cy="1757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5744869"/>
            <a:ext cx="8624106" cy="5232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/>
              <a:t>is a historic milestone, but only the </a:t>
            </a:r>
            <a:r>
              <a:rPr lang="en-US" sz="2800" dirty="0" smtClean="0"/>
              <a:t>beginning……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4835" y="3645024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CERN Director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956376" y="3547144"/>
            <a:ext cx="216024" cy="1149544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31692" y="3369186"/>
            <a:ext cx="2949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Fabiola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Gianotti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ATLAS Spokesperson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3" grpId="0"/>
      <p:bldP spid="9" grpId="0" animBg="1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about the Higgs Boson (2012.7.4)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51</a:t>
            </a:fld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23899"/>
            <a:ext cx="4608512" cy="42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7893"/>
            <a:ext cx="4042812" cy="414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52" y="1340768"/>
            <a:ext cx="452437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Prize for Higgs Mechanism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06760"/>
          </a:xfrm>
        </p:spPr>
        <p:txBody>
          <a:bodyPr/>
          <a:lstStyle/>
          <a:p>
            <a:pPr marL="461772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J. J. Sakurai Prize for Theoretical Particle Physics (2011)</a:t>
            </a:r>
          </a:p>
          <a:p>
            <a:pPr marL="118872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1" y="2912921"/>
            <a:ext cx="2637676" cy="3324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79" y="2930218"/>
            <a:ext cx="4968552" cy="33070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1960" y="2132856"/>
            <a:ext cx="439248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8872"/>
            <a:r>
              <a:rPr lang="en-US" dirty="0"/>
              <a:t>G.S. </a:t>
            </a:r>
            <a:r>
              <a:rPr lang="en-US" dirty="0" err="1"/>
              <a:t>Guralnik</a:t>
            </a:r>
            <a:r>
              <a:rPr lang="en-US" dirty="0"/>
              <a:t>, C.R. Hagen and </a:t>
            </a:r>
            <a:endParaRPr lang="en-US" dirty="0" smtClean="0"/>
          </a:p>
          <a:p>
            <a:pPr marL="118872"/>
            <a:r>
              <a:rPr lang="en-US" dirty="0" smtClean="0"/>
              <a:t>T.W.B</a:t>
            </a:r>
            <a:r>
              <a:rPr lang="en-US" dirty="0"/>
              <a:t>. Kibble, PRL 13 (1964.11.16) 585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3035" y="1412776"/>
            <a:ext cx="3384376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8872" indent="0">
              <a:buNone/>
            </a:pPr>
            <a:r>
              <a:rPr lang="en-US" dirty="0" smtClean="0"/>
              <a:t>Peter W. Higgs</a:t>
            </a:r>
          </a:p>
          <a:p>
            <a:pPr marL="118872" indent="0">
              <a:buNone/>
            </a:pPr>
            <a:r>
              <a:rPr lang="en-US" dirty="0" smtClean="0"/>
              <a:t>Phys</a:t>
            </a:r>
            <a:r>
              <a:rPr lang="en-US" dirty="0"/>
              <a:t>. </a:t>
            </a:r>
            <a:r>
              <a:rPr lang="en-US" dirty="0" err="1"/>
              <a:t>Lett</a:t>
            </a:r>
            <a:r>
              <a:rPr lang="en-US" dirty="0"/>
              <a:t>. 12 (1964.9.15) 132</a:t>
            </a:r>
          </a:p>
          <a:p>
            <a:pPr marL="118872" indent="0">
              <a:buNone/>
            </a:pPr>
            <a:r>
              <a:rPr lang="en-US" dirty="0"/>
              <a:t>PRL 13 (1964.10.19) 508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9678" y="1196752"/>
            <a:ext cx="286481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8872" indent="0">
              <a:buNone/>
            </a:pPr>
            <a:r>
              <a:rPr lang="en-US" dirty="0"/>
              <a:t>F. </a:t>
            </a:r>
            <a:r>
              <a:rPr lang="en-US" dirty="0" err="1"/>
              <a:t>Englert</a:t>
            </a:r>
            <a:r>
              <a:rPr lang="en-US" dirty="0"/>
              <a:t>, R. </a:t>
            </a:r>
            <a:r>
              <a:rPr lang="en-US" dirty="0" err="1"/>
              <a:t>Brout</a:t>
            </a:r>
            <a:endParaRPr lang="en-US" dirty="0"/>
          </a:p>
          <a:p>
            <a:pPr marL="118872" indent="0">
              <a:buNone/>
            </a:pPr>
            <a:r>
              <a:rPr lang="en-US" dirty="0"/>
              <a:t>PRL 13 (1964.8.31) 321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27984" y="2708920"/>
            <a:ext cx="64807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92080" y="2347139"/>
            <a:ext cx="0" cy="9395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92042" y="2393553"/>
            <a:ext cx="0" cy="893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956376" y="1516435"/>
            <a:ext cx="0" cy="1770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763688" y="2347138"/>
            <a:ext cx="0" cy="7315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236296" y="1519917"/>
            <a:ext cx="0" cy="18132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22" y="3355281"/>
            <a:ext cx="4643455" cy="309805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878139" y="4542077"/>
            <a:ext cx="5099690" cy="156966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8872" indent="0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Who will win the Nobel Prize 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53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07704" y="2204864"/>
            <a:ext cx="51459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Times" pitchFamily="18" charset="0"/>
                <a:cs typeface="Times" pitchFamily="18" charset="0"/>
              </a:rPr>
              <a:t>Thank You !</a:t>
            </a:r>
          </a:p>
          <a:p>
            <a:r>
              <a:rPr lang="zh-CN" altLang="en-US" sz="7200" dirty="0"/>
              <a:t>谢</a:t>
            </a:r>
            <a:r>
              <a:rPr lang="zh-CN" altLang="en-US" sz="7200" dirty="0" smtClean="0"/>
              <a:t>谢大家 ！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017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P-value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54</a:t>
            </a:fld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36904" cy="537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0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Deviation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Probability </a:t>
            </a:r>
            <a:r>
              <a:rPr lang="en-US" b="1" dirty="0"/>
              <a:t>density </a:t>
            </a:r>
            <a:r>
              <a:rPr lang="en-US" b="1" dirty="0" smtClean="0"/>
              <a:t>function(PDF): Gaussian distribution</a:t>
            </a:r>
          </a:p>
          <a:p>
            <a:r>
              <a:rPr lang="en-US" b="1" dirty="0"/>
              <a:t> 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b="1" dirty="0" smtClean="0"/>
              <a:t>: mean value</a:t>
            </a:r>
          </a:p>
          <a:p>
            <a:r>
              <a:rPr lang="en-US" b="1" dirty="0">
                <a:latin typeface="Symbol" pitchFamily="18" charset="2"/>
              </a:rPr>
              <a:t> </a:t>
            </a:r>
            <a:r>
              <a:rPr lang="en-US" b="1" dirty="0" smtClean="0">
                <a:latin typeface="Symbol" pitchFamily="18" charset="2"/>
              </a:rPr>
              <a:t>s</a:t>
            </a:r>
            <a:r>
              <a:rPr lang="en-US" b="1" dirty="0" smtClean="0"/>
              <a:t>: standard deviation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55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344"/>
            <a:ext cx="9144000" cy="457200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35302"/>
            <a:ext cx="3129651" cy="12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 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56</a:t>
            </a:fld>
            <a:endParaRPr lang="zh-CN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3478"/>
            <a:ext cx="88392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57</a:t>
            </a:fld>
            <a:endParaRPr lang="zh-CN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820"/>
            <a:ext cx="91567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7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Spin and Parity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58</a:t>
            </a:fld>
            <a:endParaRPr lang="zh-CN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688"/>
            <a:ext cx="90741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Results from ATLAS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59</a:t>
            </a:fld>
            <a:endParaRPr lang="zh-CN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2696"/>
            <a:ext cx="89154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3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Explanation of the Higgs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071360" cy="518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2712" y="307734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Physicists</a:t>
            </a:r>
          </a:p>
          <a:p>
            <a:r>
              <a:rPr lang="en-US" altLang="zh-CN" dirty="0"/>
              <a:t>“Higgs field</a:t>
            </a:r>
            <a:r>
              <a:rPr lang="en-US" altLang="zh-CN" dirty="0" smtClean="0"/>
              <a:t>”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91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WW*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60</a:t>
            </a:fld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17252"/>
            <a:ext cx="8997950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2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>
                <a:sym typeface="Wingdings" pitchFamily="2" charset="2"/>
              </a:rPr>
              <a:t> WW*  </a:t>
            </a:r>
            <a:r>
              <a:rPr lang="en-US" dirty="0" err="1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61</a:t>
            </a:fld>
            <a:endParaRPr lang="zh-CN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" y="836712"/>
            <a:ext cx="8999068" cy="57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>
                <a:sym typeface="Wingdings" pitchFamily="2" charset="2"/>
              </a:rPr>
              <a:t> WW*  </a:t>
            </a:r>
            <a:r>
              <a:rPr lang="en-US" dirty="0" err="1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62</a:t>
            </a:fld>
            <a:endParaRPr lang="zh-CN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92696"/>
            <a:ext cx="8940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6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Search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63</a:t>
            </a:fld>
            <a:endParaRPr lang="zh-CN" alt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94010"/>
            <a:ext cx="87630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4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64</a:t>
            </a:fld>
            <a:endParaRPr lang="zh-CN" altLang="en-US"/>
          </a:p>
        </p:txBody>
      </p:sp>
      <p:graphicFrame>
        <p:nvGraphicFramePr>
          <p:cNvPr id="7" name="Group 41"/>
          <p:cNvGraphicFramePr>
            <a:graphicFrameLocks noGrp="1"/>
          </p:cNvGraphicFramePr>
          <p:nvPr/>
        </p:nvGraphicFramePr>
        <p:xfrm>
          <a:off x="393700" y="1117600"/>
          <a:ext cx="8426450" cy="5222558"/>
        </p:xfrm>
        <a:graphic>
          <a:graphicData uri="http://schemas.openxmlformats.org/drawingml/2006/table">
            <a:tbl>
              <a:tblPr/>
              <a:tblGrid>
                <a:gridCol w="1358900"/>
                <a:gridCol w="3492500"/>
                <a:gridCol w="3575050"/>
              </a:tblGrid>
              <a:tr h="98583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ATLAS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CMS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TRACKER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Si pixels + strips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TRT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→ particle identification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σ/p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~ 5x10</a:t>
                      </a:r>
                      <a:r>
                        <a:rPr kumimoji="0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-4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p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⊕ 0.01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Si pixels + strips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No particle identification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σ/p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~ 1.5x10</a:t>
                      </a:r>
                      <a:r>
                        <a:rPr kumimoji="0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-4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p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⊕ 0.005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EM CALO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Pb</a:t>
                      </a: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-liquid argon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σ/E ~ 10%/</a:t>
                      </a: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ea typeface="ＭＳ Ｐゴシック" pitchFamily="34" charset="-128"/>
                        </a:rPr>
                        <a:t>√</a:t>
                      </a: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E   uniform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longitudinal segmentation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PbWO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4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crystals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σ/E ~ 2-5%/√E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no longitudinal segmentation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HAD CALO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Fe-scint. + Cu-liquid argon (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10 λ)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σ/E ~ 50%/√E ⊕ 0.03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Brass-scint. (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5.8 λ + catcher)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σ/E ~ 100%/√E ⊕ 0.05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63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MUON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MDT, CSC, RPC, TGC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σ/p</a:t>
                      </a:r>
                      <a:r>
                        <a:rPr kumimoji="0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~ 7 % at 1 TeV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standalone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DT, CSC, RPC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σ/</a:t>
                      </a:r>
                      <a:r>
                        <a:rPr kumimoji="0" lang="en-US" altLang="ja-JP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US" altLang="ja-JP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~ 5% at 1 </a:t>
                      </a:r>
                      <a:r>
                        <a:rPr kumimoji="0" lang="en-US" altLang="ja-JP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TeV</a:t>
                      </a:r>
                      <a:endParaRPr kumimoji="0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omic Sans MS" pitchFamily="66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combining with tracker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</a:t>
            </a:r>
            <a:r>
              <a:rPr lang="en-US" dirty="0"/>
              <a:t>D</a:t>
            </a:r>
            <a:r>
              <a:rPr lang="en-US" dirty="0" smtClean="0"/>
              <a:t>ecays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65</a:t>
            </a:fld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395536" y="922685"/>
            <a:ext cx="8431758" cy="85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65000"/>
              </a:lnSpc>
              <a:spcBef>
                <a:spcPts val="800"/>
              </a:spcBef>
              <a:buFontTx/>
              <a:buNone/>
            </a:pPr>
            <a:r>
              <a:rPr lang="en-US" sz="2800" dirty="0"/>
              <a:t>The decay properties of the Higgs </a:t>
            </a:r>
            <a:r>
              <a:rPr lang="en-US" sz="2800" dirty="0" smtClean="0"/>
              <a:t>boson </a:t>
            </a:r>
            <a:r>
              <a:rPr lang="en-US" sz="2800" dirty="0"/>
              <a:t>are fixed,</a:t>
            </a: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65000"/>
              </a:lnSpc>
              <a:spcBef>
                <a:spcPts val="800"/>
              </a:spcBef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if the mass is known: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155031" y="1835921"/>
            <a:ext cx="4246887" cy="1091824"/>
            <a:chOff x="524" y="1028"/>
            <a:chExt cx="2943" cy="780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521" y="1028"/>
              <a:ext cx="1816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de-DE" sz="1800" dirty="0">
                  <a:solidFill>
                    <a:srgbClr val="009900"/>
                  </a:solidFill>
                  <a:latin typeface="Comic Sans MS" pitchFamily="66" charset="0"/>
                </a:rPr>
                <a:t>W</a:t>
              </a:r>
              <a:r>
                <a:rPr lang="de-DE" sz="1800" baseline="30000" dirty="0">
                  <a:solidFill>
                    <a:srgbClr val="009900"/>
                  </a:solidFill>
                  <a:latin typeface="Comic Sans MS" pitchFamily="66" charset="0"/>
                </a:rPr>
                <a:t>+</a:t>
              </a:r>
              <a:r>
                <a:rPr lang="de-DE" sz="1800" dirty="0">
                  <a:solidFill>
                    <a:srgbClr val="009900"/>
                  </a:solidFill>
                  <a:latin typeface="Comic Sans MS" pitchFamily="66" charset="0"/>
                </a:rPr>
                <a:t>,  </a:t>
              </a:r>
              <a:r>
                <a:rPr lang="de-DE" sz="1800" dirty="0">
                  <a:solidFill>
                    <a:schemeClr val="accent2"/>
                  </a:solidFill>
                  <a:latin typeface="Comic Sans MS" pitchFamily="66" charset="0"/>
                </a:rPr>
                <a:t>Z</a:t>
              </a:r>
              <a:r>
                <a:rPr lang="de-DE" sz="1800" dirty="0">
                  <a:latin typeface="Comic Sans MS" pitchFamily="66" charset="0"/>
                </a:rPr>
                <a:t>,  </a:t>
              </a:r>
              <a:r>
                <a:rPr lang="de-DE" sz="1800" dirty="0" smtClean="0">
                  <a:latin typeface="Comic Sans MS" pitchFamily="66" charset="0"/>
                </a:rPr>
                <a:t>t,  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b</a:t>
              </a:r>
              <a:r>
                <a:rPr lang="de-DE" sz="1800" dirty="0">
                  <a:latin typeface="Comic Sans MS" pitchFamily="66" charset="0"/>
                </a:rPr>
                <a:t>,  c</a:t>
              </a:r>
              <a:r>
                <a:rPr lang="de-DE" sz="1800" dirty="0" smtClean="0">
                  <a:latin typeface="Comic Sans MS" pitchFamily="66" charset="0"/>
                </a:rPr>
                <a:t>, g, </a:t>
              </a:r>
              <a:r>
                <a:rPr lang="de-DE" sz="1800" dirty="0">
                  <a:solidFill>
                    <a:srgbClr val="CC00FF"/>
                  </a:solidFill>
                  <a:latin typeface="Symbol" pitchFamily="18" charset="2"/>
                </a:rPr>
                <a:t>t</a:t>
              </a:r>
              <a:r>
                <a:rPr lang="de-DE" sz="1800" baseline="30000" dirty="0" smtClean="0">
                  <a:latin typeface="Comic Sans MS" pitchFamily="66" charset="0"/>
                </a:rPr>
                <a:t>+</a:t>
              </a:r>
              <a:r>
                <a:rPr lang="de-DE" sz="1800" dirty="0" smtClean="0">
                  <a:latin typeface="Comic Sans MS" pitchFamily="66" charset="0"/>
                </a:rPr>
                <a:t>, </a:t>
              </a:r>
              <a:r>
                <a:rPr lang="de-DE" sz="1800" dirty="0">
                  <a:latin typeface="Symbol" pitchFamily="18" charset="2"/>
                </a:rPr>
                <a:t>g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521" y="1544"/>
              <a:ext cx="1946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de-DE" sz="1800" dirty="0">
                  <a:solidFill>
                    <a:srgbClr val="009900"/>
                  </a:solidFill>
                  <a:latin typeface="Comic Sans MS" pitchFamily="66" charset="0"/>
                </a:rPr>
                <a:t>W</a:t>
              </a:r>
              <a:r>
                <a:rPr lang="de-DE" sz="1800" baseline="30000" dirty="0">
                  <a:solidFill>
                    <a:srgbClr val="009900"/>
                  </a:solidFill>
                  <a:latin typeface="Comic Sans MS" pitchFamily="66" charset="0"/>
                </a:rPr>
                <a:t>-</a:t>
              </a:r>
              <a:r>
                <a:rPr lang="de-DE" sz="1800" dirty="0">
                  <a:solidFill>
                    <a:srgbClr val="009900"/>
                  </a:solidFill>
                  <a:latin typeface="Comic Sans MS" pitchFamily="66" charset="0"/>
                </a:rPr>
                <a:t>,  </a:t>
              </a:r>
              <a:r>
                <a:rPr lang="de-DE" sz="1800" dirty="0">
                  <a:solidFill>
                    <a:schemeClr val="accent2"/>
                  </a:solidFill>
                  <a:latin typeface="Comic Sans MS" pitchFamily="66" charset="0"/>
                </a:rPr>
                <a:t>Z</a:t>
              </a:r>
              <a:r>
                <a:rPr lang="de-DE" sz="1800" dirty="0">
                  <a:latin typeface="Comic Sans MS" pitchFamily="66" charset="0"/>
                </a:rPr>
                <a:t>,   t,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 b</a:t>
              </a:r>
              <a:r>
                <a:rPr lang="de-DE" sz="1800" dirty="0">
                  <a:latin typeface="Comic Sans MS" pitchFamily="66" charset="0"/>
                </a:rPr>
                <a:t>,  c, </a:t>
              </a:r>
              <a:r>
                <a:rPr lang="de-DE" sz="1800" dirty="0" smtClean="0">
                  <a:latin typeface="Comic Sans MS" pitchFamily="66" charset="0"/>
                </a:rPr>
                <a:t>g, </a:t>
              </a:r>
              <a:r>
                <a:rPr lang="de-DE" sz="1800" dirty="0" smtClean="0">
                  <a:solidFill>
                    <a:srgbClr val="CC00FF"/>
                  </a:solidFill>
                  <a:latin typeface="Symbol" pitchFamily="18" charset="2"/>
                </a:rPr>
                <a:t>t</a:t>
              </a:r>
              <a:r>
                <a:rPr lang="de-DE" sz="1800" baseline="30000" dirty="0" smtClean="0">
                  <a:latin typeface="Comic Sans MS" pitchFamily="66" charset="0"/>
                </a:rPr>
                <a:t>-</a:t>
              </a:r>
              <a:r>
                <a:rPr lang="de-DE" sz="1800" dirty="0" smtClean="0">
                  <a:latin typeface="Comic Sans MS" pitchFamily="66" charset="0"/>
                </a:rPr>
                <a:t> , </a:t>
              </a:r>
              <a:r>
                <a:rPr lang="de-DE" sz="1800" dirty="0">
                  <a:latin typeface="Symbol" pitchFamily="18" charset="2"/>
                </a:rPr>
                <a:t>g</a:t>
              </a:r>
              <a:r>
                <a:rPr lang="de-DE" sz="1800" dirty="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524" y="1420"/>
              <a:ext cx="6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1222" y="1163"/>
              <a:ext cx="30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222" y="1420"/>
              <a:ext cx="30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773" y="1165"/>
              <a:ext cx="251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de-DE" sz="1800">
                  <a:latin typeface="Comic Sans MS" pitchFamily="66" charset="0"/>
                </a:rPr>
                <a:t>H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44269" y="3193802"/>
            <a:ext cx="3951701" cy="280075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sz="2200" b="1" dirty="0"/>
              <a:t>Higgs </a:t>
            </a:r>
            <a:r>
              <a:rPr lang="en-US" altLang="zh-CN" sz="2200" b="1" dirty="0">
                <a:ea typeface="SimSun" pitchFamily="2" charset="-122"/>
              </a:rPr>
              <a:t>B</a:t>
            </a:r>
            <a:r>
              <a:rPr lang="en-US" sz="2200" b="1" dirty="0"/>
              <a:t>oson: </a:t>
            </a:r>
          </a:p>
          <a:p>
            <a:pPr eaLnBrk="0" hangingPunct="0"/>
            <a:endParaRPr lang="en-US" sz="2200" dirty="0"/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2200" dirty="0"/>
              <a:t> </a:t>
            </a:r>
            <a:r>
              <a:rPr lang="en-US" sz="2200" dirty="0" smtClean="0"/>
              <a:t>it </a:t>
            </a:r>
            <a:r>
              <a:rPr lang="en-US" sz="2200" dirty="0"/>
              <a:t>couples to particles </a:t>
            </a:r>
          </a:p>
          <a:p>
            <a:pPr eaLnBrk="0" hangingPunct="0"/>
            <a:r>
              <a:rPr lang="en-US" sz="2200" dirty="0"/>
              <a:t>  proportional to their mass</a:t>
            </a:r>
            <a:r>
              <a:rPr lang="en-US" altLang="zh-CN" sz="2200" dirty="0">
                <a:ea typeface="SimSun" pitchFamily="2" charset="-122"/>
              </a:rPr>
              <a:t>es</a:t>
            </a:r>
            <a:endParaRPr lang="zh-CN" altLang="en-US" sz="2200" dirty="0">
              <a:ea typeface="SimSun" pitchFamily="2" charset="-122"/>
            </a:endParaRPr>
          </a:p>
          <a:p>
            <a:pPr eaLnBrk="0" hangingPunct="0"/>
            <a:endParaRPr lang="en-US" sz="2200" dirty="0"/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2200" dirty="0"/>
              <a:t> decays preferentially in the </a:t>
            </a:r>
          </a:p>
          <a:p>
            <a:pPr eaLnBrk="0" hangingPunct="0"/>
            <a:r>
              <a:rPr lang="en-US" sz="2200" dirty="0"/>
              <a:t>  heaviest particles </a:t>
            </a:r>
            <a:r>
              <a:rPr lang="en-US" sz="2200" dirty="0" err="1"/>
              <a:t>kinematically</a:t>
            </a:r>
            <a:r>
              <a:rPr lang="en-US" sz="2200" dirty="0"/>
              <a:t> </a:t>
            </a:r>
          </a:p>
          <a:p>
            <a:pPr eaLnBrk="0" hangingPunct="0"/>
            <a:r>
              <a:rPr lang="en-US" sz="2200" dirty="0"/>
              <a:t>  allowed</a:t>
            </a:r>
          </a:p>
        </p:txBody>
      </p:sp>
      <p:pic>
        <p:nvPicPr>
          <p:cNvPr id="10" name="Picture 9" descr="susy-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7" r="27060" b="5486"/>
          <a:stretch>
            <a:fillRect/>
          </a:stretch>
        </p:blipFill>
        <p:spPr bwMode="auto">
          <a:xfrm>
            <a:off x="284956" y="2996952"/>
            <a:ext cx="46085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6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Yukawa Couplings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66</a:t>
            </a:fld>
            <a:endParaRPr lang="zh-CN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295400"/>
            <a:ext cx="7924800" cy="55626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mtClean="0">
                <a:latin typeface="Times New Roman" pitchFamily="18" charset="0"/>
              </a:rPr>
              <a:t>Higgs couples to fermion mass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</a:rPr>
              <a:t>m</a:t>
            </a:r>
            <a:r>
              <a:rPr lang="en-US" sz="2400" baseline="-12000" smtClean="0">
                <a:latin typeface="Times New Roman" pitchFamily="18" charset="0"/>
              </a:rPr>
              <a:t>f </a:t>
            </a:r>
            <a:r>
              <a:rPr lang="en-US" sz="2400" smtClean="0">
                <a:latin typeface="Times New Roman" pitchFamily="18" charset="0"/>
              </a:rPr>
              <a:t>= </a:t>
            </a:r>
            <a:r>
              <a:rPr lang="en-US" sz="240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 baseline="-12000" smtClean="0">
                <a:latin typeface="Times New Roman" pitchFamily="18" charset="0"/>
                <a:sym typeface="Symbol" pitchFamily="18" charset="2"/>
              </a:rPr>
              <a:t>f</a:t>
            </a:r>
            <a:r>
              <a:rPr lang="en-US" sz="2400" smtClean="0">
                <a:latin typeface="Times New Roman" pitchFamily="18" charset="0"/>
                <a:sym typeface="Symbol" pitchFamily="18" charset="2"/>
              </a:rPr>
              <a:t>v/2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sym typeface="Symbol" pitchFamily="18" charset="2"/>
              </a:rPr>
              <a:t>Yukawa  ffh coupling doesn’t vanish for v=0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Measuring Yukawa coupling doesn’t prove VEV exists!</a:t>
            </a:r>
          </a:p>
          <a:p>
            <a:pPr lvl="1">
              <a:lnSpc>
                <a:spcPct val="90000"/>
              </a:lnSpc>
            </a:pPr>
            <a:endParaRPr lang="en-US" sz="2400" smtClean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2257425" y="1981200"/>
          <a:ext cx="41433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4" name="Equation" r:id="rId3" imgW="2412720" imgH="685800" progId="Equation.3">
                  <p:embed/>
                </p:oleObj>
              </mc:Choice>
              <mc:Fallback>
                <p:oleObj name="Equation" r:id="rId3" imgW="241272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5" y="1981200"/>
                        <a:ext cx="4143375" cy="11811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4" descr="ggh_fey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8288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 Higgs Couplings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67</a:t>
            </a:fld>
            <a:endParaRPr lang="zh-CN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295400"/>
            <a:ext cx="7924800" cy="35814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mtClean="0">
                <a:latin typeface="Times New Roman" pitchFamily="18" charset="0"/>
              </a:rPr>
              <a:t>Higgs couples to gauge boson masses</a:t>
            </a:r>
          </a:p>
          <a:p>
            <a:pPr>
              <a:lnSpc>
                <a:spcPct val="90000"/>
              </a:lnSpc>
            </a:pPr>
            <a:endParaRPr lang="en-US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mtClean="0">
                <a:latin typeface="Times New Roman" pitchFamily="18" charset="0"/>
              </a:rPr>
              <a:t>WWh coupling vanishes for v=0!  Tests the connection of M</a:t>
            </a:r>
            <a:r>
              <a:rPr lang="en-US" baseline="-12000" smtClean="0">
                <a:latin typeface="Times New Roman" pitchFamily="18" charset="0"/>
              </a:rPr>
              <a:t>W</a:t>
            </a:r>
            <a:r>
              <a:rPr lang="en-US" smtClean="0">
                <a:latin typeface="Times New Roman" pitchFamily="18" charset="0"/>
              </a:rPr>
              <a:t> to non-zero VEV</a:t>
            </a:r>
          </a:p>
          <a:p>
            <a:pPr>
              <a:lnSpc>
                <a:spcPct val="90000"/>
              </a:lnSpc>
            </a:pPr>
            <a:endParaRPr lang="en-US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baseline="-1200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aseline="-12000" smtClean="0">
              <a:solidFill>
                <a:srgbClr val="FF3300"/>
              </a:solidFill>
              <a:latin typeface="Times New Roman" pitchFamily="18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2046288" y="2057400"/>
          <a:ext cx="4668837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8" name="Equation" r:id="rId3" imgW="2705040" imgH="469800" progId="Equation.3">
                  <p:embed/>
                </p:oleObj>
              </mc:Choice>
              <mc:Fallback>
                <p:oleObj name="Equation" r:id="rId3" imgW="2705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2057400"/>
                        <a:ext cx="4668837" cy="8112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 descr="eezh_fey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1833563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wwhfey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78288"/>
            <a:ext cx="2209800" cy="1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H</a:t>
            </a:r>
            <a:r>
              <a:rPr lang="en-US" dirty="0" smtClean="0">
                <a:sym typeface="Wingdings" pitchFamily="2" charset="2"/>
              </a:rPr>
              <a:t>ZZ*4l Candidates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19058" y="762000"/>
            <a:ext cx="8763000" cy="765175"/>
          </a:xfrm>
        </p:spPr>
        <p:txBody>
          <a:bodyPr/>
          <a:lstStyle/>
          <a:p>
            <a:r>
              <a:rPr lang="en-US" dirty="0" smtClean="0"/>
              <a:t> Observed candidates with M</a:t>
            </a:r>
            <a:r>
              <a:rPr lang="en-US" baseline="-25000" dirty="0" smtClean="0"/>
              <a:t>4l</a:t>
            </a:r>
            <a:r>
              <a:rPr lang="en-US" dirty="0" smtClean="0"/>
              <a:t> between 120 and 130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68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" y="2204864"/>
            <a:ext cx="4592422" cy="430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50" y="2179430"/>
            <a:ext cx="4505554" cy="42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1527175"/>
            <a:ext cx="309571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Signal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= 125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92164" y="1373867"/>
            <a:ext cx="319626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 background: ZZ*</a:t>
            </a:r>
          </a:p>
          <a:p>
            <a:r>
              <a:rPr lang="en-US" sz="2400" dirty="0" err="1" smtClean="0"/>
              <a:t>Z+jets</a:t>
            </a:r>
            <a:r>
              <a:rPr lang="en-US" sz="2400" dirty="0" smtClean="0"/>
              <a:t> and </a:t>
            </a:r>
            <a:r>
              <a:rPr lang="en-US" sz="2400" dirty="0" err="1" smtClean="0"/>
              <a:t>ttbar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76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 pitchFamily="2" charset="2"/>
              </a:rPr>
              <a:t> ZZ*  </a:t>
            </a:r>
            <a:r>
              <a:rPr lang="en-US" dirty="0" err="1" smtClean="0">
                <a:sym typeface="Wingdings" pitchFamily="2" charset="2"/>
              </a:rPr>
              <a:t>eeee</a:t>
            </a:r>
            <a:r>
              <a:rPr lang="en-US" dirty="0" smtClean="0">
                <a:sym typeface="Wingdings" pitchFamily="2" charset="2"/>
              </a:rPr>
              <a:t> Candidate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M</a:t>
            </a:r>
            <a:r>
              <a:rPr lang="en-US" baseline="-25000" dirty="0" smtClean="0"/>
              <a:t>4e</a:t>
            </a:r>
            <a:r>
              <a:rPr lang="en-US" dirty="0" smtClean="0"/>
              <a:t> = 124.6 </a:t>
            </a:r>
            <a:r>
              <a:rPr lang="en-US" dirty="0" err="1" smtClean="0"/>
              <a:t>GeV</a:t>
            </a:r>
            <a:r>
              <a:rPr lang="en-US" dirty="0" smtClean="0"/>
              <a:t>, M</a:t>
            </a:r>
            <a:r>
              <a:rPr lang="en-US" baseline="-25000" dirty="0" smtClean="0"/>
              <a:t>12</a:t>
            </a:r>
            <a:r>
              <a:rPr lang="en-US" dirty="0" smtClean="0"/>
              <a:t> = 70.6 </a:t>
            </a:r>
            <a:r>
              <a:rPr lang="en-US" dirty="0" err="1" smtClean="0"/>
              <a:t>GeV</a:t>
            </a:r>
            <a:r>
              <a:rPr lang="en-US" dirty="0" smtClean="0"/>
              <a:t>, M</a:t>
            </a:r>
            <a:r>
              <a:rPr lang="en-US" baseline="-25000" dirty="0" smtClean="0"/>
              <a:t>34</a:t>
            </a:r>
            <a:r>
              <a:rPr lang="en-US" dirty="0" smtClean="0"/>
              <a:t> = 44.7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69</a:t>
            </a:fld>
            <a:endParaRPr lang="zh-CN" altLang="en-US"/>
          </a:p>
        </p:txBody>
      </p:sp>
      <p:pic>
        <p:nvPicPr>
          <p:cNvPr id="8" name="Picture 7" descr="run203602_evt82614360_VP1Base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833106" cy="529618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377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2" y="980728"/>
            <a:ext cx="707136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Explanation of the Higgs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404700" y="2998693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Physicists</a:t>
            </a:r>
          </a:p>
          <a:p>
            <a:r>
              <a:rPr lang="en-US" altLang="zh-CN" dirty="0"/>
              <a:t>“Higgs field</a:t>
            </a:r>
            <a:r>
              <a:rPr lang="en-US" altLang="zh-CN" dirty="0" smtClean="0"/>
              <a:t>”</a:t>
            </a:r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79297" y="1988840"/>
            <a:ext cx="209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famous physicist</a:t>
            </a:r>
          </a:p>
          <a:p>
            <a:r>
              <a:rPr lang="en-US" altLang="zh-CN" dirty="0" smtClean="0"/>
              <a:t>“</a:t>
            </a:r>
            <a:r>
              <a:rPr lang="en-US" dirty="0" smtClean="0"/>
              <a:t>Particle</a:t>
            </a:r>
            <a:r>
              <a:rPr lang="en-US" altLang="zh-CN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 pitchFamily="2" charset="2"/>
              </a:rPr>
              <a:t> ZZ*  </a:t>
            </a:r>
            <a:r>
              <a:rPr lang="en-US" dirty="0" smtClean="0">
                <a:sym typeface="Wingdings" pitchFamily="2" charset="2"/>
              </a:rPr>
              <a:t>2e2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smtClean="0">
                <a:sym typeface="Wingdings" pitchFamily="2" charset="2"/>
              </a:rPr>
              <a:t> Candidate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smtClean="0"/>
              <a:t>M</a:t>
            </a:r>
            <a:r>
              <a:rPr lang="en-US" baseline="-25000" dirty="0" smtClean="0"/>
              <a:t>2e2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123.9 </a:t>
            </a:r>
            <a:r>
              <a:rPr lang="en-US" dirty="0" err="1"/>
              <a:t>GeV</a:t>
            </a:r>
            <a:r>
              <a:rPr lang="en-US" dirty="0"/>
              <a:t>, M</a:t>
            </a:r>
            <a:r>
              <a:rPr lang="en-US" baseline="-25000" dirty="0"/>
              <a:t>12</a:t>
            </a:r>
            <a:r>
              <a:rPr lang="en-US" dirty="0"/>
              <a:t> = </a:t>
            </a:r>
            <a:r>
              <a:rPr lang="en-US" dirty="0" smtClean="0"/>
              <a:t>87.9 </a:t>
            </a:r>
            <a:r>
              <a:rPr lang="en-US" dirty="0" err="1"/>
              <a:t>GeV</a:t>
            </a:r>
            <a:r>
              <a:rPr lang="en-US" dirty="0"/>
              <a:t>, M</a:t>
            </a:r>
            <a:r>
              <a:rPr lang="en-US" baseline="-25000" dirty="0"/>
              <a:t>34</a:t>
            </a:r>
            <a:r>
              <a:rPr lang="en-US" dirty="0"/>
              <a:t> = </a:t>
            </a:r>
            <a:r>
              <a:rPr lang="en-US" dirty="0" smtClean="0"/>
              <a:t>19.6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70</a:t>
            </a:fld>
            <a:endParaRPr lang="zh-CN" altLang="en-US"/>
          </a:p>
        </p:txBody>
      </p:sp>
      <p:pic>
        <p:nvPicPr>
          <p:cNvPr id="7" name="Picture 6" descr="run205113_evt12611816_VP1Base_lego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9" y="1278320"/>
            <a:ext cx="8339275" cy="539104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377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BDT Training and Test Results</a:t>
            </a:r>
            <a:endParaRPr lang="en-US" dirty="0"/>
          </a:p>
        </p:txBody>
      </p:sp>
      <p:sp>
        <p:nvSpPr>
          <p:cNvPr id="1536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5125" indent="-255588"/>
            <a:r>
              <a:rPr lang="en-US" dirty="0" smtClean="0">
                <a:latin typeface="Times" charset="0"/>
                <a:ea typeface="宋体" pitchFamily="2" charset="-122"/>
              </a:rPr>
              <a:t> About 28K JHU H(0+) and 28K H(0-) events, one half for BDT training and another half and SM ZZ for test.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23C5FB4-E3D2-4286-9F72-93CEA7BAE27D}" type="slidenum">
              <a:rPr lang="zh-CN" altLang="en-US" smtClean="0"/>
              <a:pPr>
                <a:defRPr/>
              </a:pPr>
              <a:t>71</a:t>
            </a:fld>
            <a:endParaRPr lang="zh-CN" altLang="en-US"/>
          </a:p>
        </p:txBody>
      </p:sp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179388" y="1914525"/>
            <a:ext cx="41148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</a:rPr>
              <a:t>Selection Cuts:</a:t>
            </a: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- 50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</a:rPr>
              <a:t> &lt; MZ1 &lt; 106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- 17.5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</a:rPr>
              <a:t> &lt; MZ2 &lt; 115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Lepton </a:t>
            </a:r>
            <a:r>
              <a:rPr lang="en-US" altLang="zh-CN" sz="2000" dirty="0" err="1">
                <a:solidFill>
                  <a:prstClr val="black"/>
                </a:solidFill>
              </a:rPr>
              <a:t>pT</a:t>
            </a:r>
            <a:r>
              <a:rPr lang="en-US" altLang="zh-CN" sz="2000" dirty="0">
                <a:solidFill>
                  <a:prstClr val="black"/>
                </a:solidFill>
              </a:rPr>
              <a:t>: </a:t>
            </a:r>
          </a:p>
          <a:p>
            <a:pPr>
              <a:buFontTx/>
              <a:buNone/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   </a:t>
            </a:r>
            <a:r>
              <a:rPr lang="en-US" altLang="zh-CN" sz="2000" dirty="0" smtClean="0">
                <a:solidFill>
                  <a:prstClr val="black"/>
                </a:solidFill>
              </a:rPr>
              <a:t>pT1 </a:t>
            </a:r>
            <a:r>
              <a:rPr lang="en-US" altLang="zh-CN" sz="2000" dirty="0">
                <a:solidFill>
                  <a:prstClr val="black"/>
                </a:solidFill>
              </a:rPr>
              <a:t>&gt; 20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</a:rPr>
              <a:t>, pT2 &gt; 15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</a:rPr>
              <a:t>, </a:t>
            </a:r>
          </a:p>
          <a:p>
            <a:pPr>
              <a:buFontTx/>
              <a:buNone/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   </a:t>
            </a:r>
            <a:r>
              <a:rPr lang="en-US" altLang="zh-CN" sz="2000" dirty="0" smtClean="0">
                <a:solidFill>
                  <a:prstClr val="black"/>
                </a:solidFill>
              </a:rPr>
              <a:t>pT3 </a:t>
            </a:r>
            <a:r>
              <a:rPr lang="en-US" altLang="zh-CN" sz="2000" dirty="0">
                <a:solidFill>
                  <a:prstClr val="black"/>
                </a:solidFill>
              </a:rPr>
              <a:t>&gt; 10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</a:rPr>
              <a:t>, pT4 &gt; 7 </a:t>
            </a:r>
            <a:r>
              <a:rPr lang="en-US" altLang="zh-CN" sz="2000" dirty="0" err="1">
                <a:solidFill>
                  <a:prstClr val="black"/>
                </a:solidFill>
              </a:rPr>
              <a:t>GeV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|</a:t>
            </a:r>
            <a:r>
              <a:rPr lang="en-US" altLang="zh-CN" sz="2000" dirty="0">
                <a:solidFill>
                  <a:prstClr val="black"/>
                </a:solidFill>
              </a:rPr>
              <a:t>Eta| &lt; 2.5</a:t>
            </a: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</a:t>
            </a:r>
            <a:r>
              <a:rPr lang="en-US" altLang="zh-CN" sz="2000" dirty="0" err="1" smtClean="0">
                <a:solidFill>
                  <a:prstClr val="black"/>
                </a:solidFill>
              </a:rPr>
              <a:t>dR</a:t>
            </a:r>
            <a:r>
              <a:rPr lang="en-US" altLang="zh-CN" sz="2000" dirty="0" smtClean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&gt; 0.1 (0.2) for same (different) flavor di-lepton</a:t>
            </a:r>
          </a:p>
          <a:p>
            <a:pPr marL="0" indent="0">
              <a:buFontTx/>
              <a:buNone/>
              <a:defRPr/>
            </a:pPr>
            <a:r>
              <a:rPr lang="en-US" altLang="zh-CN" sz="2000" dirty="0" smtClean="0">
                <a:solidFill>
                  <a:prstClr val="black"/>
                </a:solidFill>
              </a:rPr>
              <a:t>-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120 </a:t>
            </a:r>
            <a:r>
              <a:rPr lang="en-US" altLang="zh-CN" sz="2000" b="1" dirty="0" err="1">
                <a:solidFill>
                  <a:srgbClr val="FF0000"/>
                </a:solidFill>
              </a:rPr>
              <a:t>GeV</a:t>
            </a:r>
            <a:r>
              <a:rPr lang="en-US" altLang="zh-CN" sz="2000" b="1" dirty="0">
                <a:solidFill>
                  <a:srgbClr val="FF0000"/>
                </a:solidFill>
              </a:rPr>
              <a:t> &lt; M</a:t>
            </a:r>
            <a:r>
              <a:rPr lang="en-US" altLang="zh-CN" sz="2000" b="1" baseline="-25000" dirty="0">
                <a:solidFill>
                  <a:srgbClr val="FF0000"/>
                </a:solidFill>
              </a:rPr>
              <a:t>ZZ</a:t>
            </a:r>
            <a:r>
              <a:rPr lang="en-US" altLang="zh-CN" sz="2000" b="1" dirty="0">
                <a:solidFill>
                  <a:srgbClr val="FF0000"/>
                </a:solidFill>
              </a:rPr>
              <a:t>  &lt; 130 </a:t>
            </a:r>
            <a:r>
              <a:rPr lang="en-US" altLang="zh-CN" sz="2000" b="1" dirty="0" err="1">
                <a:solidFill>
                  <a:srgbClr val="FF0000"/>
                </a:solidFill>
              </a:rPr>
              <a:t>GeV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		</a:t>
            </a:r>
          </a:p>
        </p:txBody>
      </p:sp>
      <p:pic>
        <p:nvPicPr>
          <p:cNvPr id="9" name="Picture 5" descr="overtrain_B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932533"/>
            <a:ext cx="5144721" cy="380072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368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Log-likelihood Ratio and Separation Power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72D24F4-B843-419C-B9EF-5170BC517785}" type="slidenum">
              <a:rPr lang="zh-CN" altLang="en-US" smtClean="0"/>
              <a:pPr>
                <a:defRPr/>
              </a:pPr>
              <a:t>72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90" y="1137434"/>
            <a:ext cx="2873509" cy="270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2849013" cy="270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2522984"/>
          </a:xfrm>
        </p:spPr>
        <p:txBody>
          <a:bodyPr/>
          <a:lstStyle/>
          <a:p>
            <a:r>
              <a:rPr lang="en-US" dirty="0"/>
              <a:t> Using Binned Log-likelihood Ratio method to determine the separation power between Higgs 0+ and 0-</a:t>
            </a:r>
          </a:p>
          <a:p>
            <a:r>
              <a:rPr lang="en-US" dirty="0"/>
              <a:t> </a:t>
            </a:r>
            <a:r>
              <a:rPr lang="en-US" dirty="0" smtClean="0"/>
              <a:t>1M </a:t>
            </a:r>
            <a:r>
              <a:rPr lang="en-US" dirty="0"/>
              <a:t>MC trials based on Poisson statistics</a:t>
            </a:r>
          </a:p>
          <a:p>
            <a:r>
              <a:rPr lang="en-US" dirty="0"/>
              <a:t> </a:t>
            </a:r>
            <a:r>
              <a:rPr lang="en-US" dirty="0" smtClean="0"/>
              <a:t>Log-likelihood Ratio distributions</a:t>
            </a:r>
          </a:p>
          <a:p>
            <a:r>
              <a:rPr lang="en-US" dirty="0" smtClean="0"/>
              <a:t> Expected significance </a:t>
            </a:r>
            <a:r>
              <a:rPr lang="en-US" dirty="0" err="1" smtClean="0"/>
              <a:t>vs</a:t>
            </a:r>
            <a:r>
              <a:rPr lang="en-US" dirty="0" smtClean="0"/>
              <a:t> int. luminosity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143664"/>
              </p:ext>
            </p:extLst>
          </p:nvPr>
        </p:nvGraphicFramePr>
        <p:xfrm>
          <a:off x="179512" y="3284984"/>
          <a:ext cx="6120680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872208"/>
                <a:gridCol w="1800200"/>
              </a:tblGrid>
              <a:tr h="7976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Int.</a:t>
                      </a:r>
                      <a:r>
                        <a:rPr lang="en-US" sz="1800" baseline="0" dirty="0" smtClean="0"/>
                        <a:t> Luminosity</a:t>
                      </a:r>
                    </a:p>
                    <a:p>
                      <a:pPr algn="l"/>
                      <a:r>
                        <a:rPr lang="en-US" sz="1800" baseline="0" dirty="0" smtClean="0"/>
                        <a:t>(fb</a:t>
                      </a:r>
                      <a:r>
                        <a:rPr lang="en-US" sz="1800" baseline="30000" dirty="0" smtClean="0"/>
                        <a:t>-1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Significance</a:t>
                      </a:r>
                    </a:p>
                    <a:p>
                      <a:pPr algn="ctr"/>
                      <a:r>
                        <a:rPr lang="en-US" sz="1600" dirty="0" smtClean="0"/>
                        <a:t>(no ZZ, BDT)</a:t>
                      </a:r>
                      <a:endParaRPr lang="en-US" sz="1600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Significance</a:t>
                      </a:r>
                    </a:p>
                    <a:p>
                      <a:pPr algn="ctr"/>
                      <a:r>
                        <a:rPr lang="en-US" sz="1600" dirty="0" smtClean="0"/>
                        <a:t>(with ZZ, BDT)</a:t>
                      </a:r>
                      <a:endParaRPr lang="en-US" sz="1600" dirty="0"/>
                    </a:p>
                  </a:txBody>
                  <a:tcPr marL="91454" marR="91454" marT="45706" marB="45706"/>
                </a:tc>
              </a:tr>
              <a:tr h="4309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 (N</a:t>
                      </a:r>
                      <a:r>
                        <a:rPr lang="en-US" sz="1600" b="1" baseline="-25000" dirty="0" smtClean="0"/>
                        <a:t>s</a:t>
                      </a:r>
                      <a:r>
                        <a:rPr lang="en-US" sz="1600" b="1" dirty="0" smtClean="0"/>
                        <a:t>=6, </a:t>
                      </a:r>
                      <a:r>
                        <a:rPr lang="en-US" sz="1600" b="1" dirty="0" err="1" smtClean="0"/>
                        <a:t>N</a:t>
                      </a:r>
                      <a:r>
                        <a:rPr lang="en-US" sz="1600" b="1" baseline="-25000" dirty="0" err="1" smtClean="0"/>
                        <a:t>b</a:t>
                      </a:r>
                      <a:r>
                        <a:rPr lang="en-US" sz="1600" b="1" dirty="0" smtClean="0"/>
                        <a:t>=5.5)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1.97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1.45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 s</a:t>
                      </a:r>
                      <a:endParaRPr lang="en-US" sz="1600" b="1" dirty="0">
                        <a:latin typeface="Symbol" pitchFamily="18" charset="2"/>
                      </a:endParaRPr>
                    </a:p>
                  </a:txBody>
                  <a:tcPr marL="91454" marR="91454" marT="45706" marB="45706"/>
                </a:tc>
              </a:tr>
              <a:tr h="43093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20 (N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=12,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600" b="1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=11)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2.74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1.98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a:txBody>
                  <a:tcPr marL="91454" marR="91454" marT="45706" marB="45706"/>
                </a:tc>
              </a:tr>
              <a:tr h="43093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30 (N</a:t>
                      </a:r>
                      <a:r>
                        <a:rPr lang="en-US" sz="1600" b="1" baseline="-25000" dirty="0" smtClean="0"/>
                        <a:t>s</a:t>
                      </a:r>
                      <a:r>
                        <a:rPr lang="en-US" sz="1600" b="1" dirty="0" smtClean="0"/>
                        <a:t>=18, </a:t>
                      </a:r>
                      <a:r>
                        <a:rPr lang="en-US" sz="1600" b="1" dirty="0" err="1" smtClean="0"/>
                        <a:t>N</a:t>
                      </a:r>
                      <a:r>
                        <a:rPr lang="en-US" sz="1600" b="1" baseline="-25000" dirty="0" err="1" smtClean="0"/>
                        <a:t>b</a:t>
                      </a:r>
                      <a:r>
                        <a:rPr lang="en-US" sz="1600" b="1" dirty="0" smtClean="0"/>
                        <a:t>=16.5)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3.36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2.40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 s</a:t>
                      </a:r>
                      <a:endParaRPr lang="en-US" sz="1600" b="1" dirty="0">
                        <a:latin typeface="Symbol" pitchFamily="18" charset="2"/>
                      </a:endParaRPr>
                    </a:p>
                  </a:txBody>
                  <a:tcPr marL="91454" marR="91454" marT="45706" marB="45706"/>
                </a:tc>
              </a:tr>
              <a:tr h="43093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40 (N</a:t>
                      </a:r>
                      <a:r>
                        <a:rPr lang="en-US" sz="1600" b="1" baseline="-25000" dirty="0" smtClean="0"/>
                        <a:t>s</a:t>
                      </a:r>
                      <a:r>
                        <a:rPr lang="en-US" sz="1600" b="1" dirty="0" smtClean="0"/>
                        <a:t>=24, </a:t>
                      </a:r>
                      <a:r>
                        <a:rPr lang="en-US" sz="1600" b="1" dirty="0" err="1" smtClean="0"/>
                        <a:t>N</a:t>
                      </a:r>
                      <a:r>
                        <a:rPr lang="en-US" sz="1600" b="1" baseline="-25000" dirty="0" err="1" smtClean="0"/>
                        <a:t>b</a:t>
                      </a:r>
                      <a:r>
                        <a:rPr lang="en-US" sz="1600" b="1" dirty="0" smtClean="0"/>
                        <a:t>=22)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3.85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2.77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 s</a:t>
                      </a:r>
                      <a:endParaRPr lang="en-US" sz="1600" b="1" dirty="0">
                        <a:latin typeface="Symbol" pitchFamily="18" charset="2"/>
                      </a:endParaRPr>
                    </a:p>
                  </a:txBody>
                  <a:tcPr marL="91454" marR="91454" marT="45706" marB="45706"/>
                </a:tc>
              </a:tr>
              <a:tr h="43093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50 (N</a:t>
                      </a:r>
                      <a:r>
                        <a:rPr lang="en-US" sz="1600" b="1" baseline="-25000" dirty="0" smtClean="0"/>
                        <a:t>s</a:t>
                      </a:r>
                      <a:r>
                        <a:rPr lang="en-US" sz="1600" b="1" dirty="0" smtClean="0"/>
                        <a:t>=30, </a:t>
                      </a:r>
                      <a:r>
                        <a:rPr lang="en-US" sz="1600" b="1" dirty="0" err="1" smtClean="0"/>
                        <a:t>N</a:t>
                      </a:r>
                      <a:r>
                        <a:rPr lang="en-US" sz="1600" b="1" baseline="-25000" dirty="0" err="1" smtClean="0"/>
                        <a:t>b</a:t>
                      </a:r>
                      <a:r>
                        <a:rPr lang="en-US" sz="1600" b="1" dirty="0" smtClean="0"/>
                        <a:t>=27.5)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4.26 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s</a:t>
                      </a:r>
                      <a:endParaRPr lang="en-US" sz="1600" b="1" dirty="0"/>
                    </a:p>
                  </a:txBody>
                  <a:tcPr marL="91454" marR="9145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3.10</a:t>
                      </a:r>
                      <a:r>
                        <a:rPr lang="en-US" sz="1600" b="1" dirty="0" smtClean="0">
                          <a:latin typeface="Symbol" pitchFamily="18" charset="2"/>
                        </a:rPr>
                        <a:t> s</a:t>
                      </a:r>
                      <a:endParaRPr lang="en-US" sz="1600" b="1" dirty="0">
                        <a:latin typeface="Symbol" pitchFamily="18" charset="2"/>
                      </a:endParaRPr>
                    </a:p>
                  </a:txBody>
                  <a:tcPr marL="91454" marR="91454" marT="45706" marB="45706"/>
                </a:tc>
              </a:tr>
            </a:tbl>
          </a:graphicData>
        </a:graphic>
      </p:graphicFrame>
      <p:sp>
        <p:nvSpPr>
          <p:cNvPr id="3" name="Curved Left Arrow 2"/>
          <p:cNvSpPr/>
          <p:nvPr/>
        </p:nvSpPr>
        <p:spPr>
          <a:xfrm>
            <a:off x="8316416" y="2420888"/>
            <a:ext cx="467543" cy="2304256"/>
          </a:xfrm>
          <a:prstGeom prst="curvedLeftArrow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96" y="2060847"/>
            <a:ext cx="4034004" cy="4398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SM Particles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697032"/>
          </a:xfrm>
        </p:spPr>
        <p:txBody>
          <a:bodyPr/>
          <a:lstStyle/>
          <a:p>
            <a:r>
              <a:rPr lang="en-US" sz="2200" dirty="0" smtClean="0"/>
              <a:t> 1897</a:t>
            </a:r>
            <a:r>
              <a:rPr lang="en-US" sz="2200" dirty="0"/>
              <a:t> </a:t>
            </a:r>
            <a:r>
              <a:rPr lang="en-US" sz="2200" dirty="0" smtClean="0"/>
              <a:t>– e discovery, by J.J. Thompson (cathode ray tube, UK)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1919 – proton, Ernest Rutherford (UK)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1930 – neutron, James Chadwick (UK)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1936 – </a:t>
            </a:r>
            <a:r>
              <a:rPr lang="en-US" sz="2200" dirty="0" smtClean="0">
                <a:latin typeface="Symbol" pitchFamily="18" charset="2"/>
              </a:rPr>
              <a:t>m</a:t>
            </a:r>
            <a:r>
              <a:rPr lang="en-US" sz="2200" dirty="0" smtClean="0"/>
              <a:t>, Carl D. </a:t>
            </a:r>
            <a:r>
              <a:rPr lang="en-US" sz="2200" dirty="0"/>
              <a:t>A</a:t>
            </a:r>
            <a:r>
              <a:rPr lang="en-US" sz="2200" dirty="0" smtClean="0"/>
              <a:t>nderson at Caltech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1947 – strange quark(K+=</a:t>
            </a:r>
            <a:r>
              <a:rPr lang="en-US" sz="2200" dirty="0" err="1" smtClean="0"/>
              <a:t>usbar</a:t>
            </a:r>
            <a:r>
              <a:rPr lang="en-US" sz="2200" dirty="0" smtClean="0"/>
              <a:t>, K-=</a:t>
            </a:r>
            <a:r>
              <a:rPr lang="en-US" sz="2200" dirty="0" err="1" smtClean="0"/>
              <a:t>subar</a:t>
            </a:r>
            <a:r>
              <a:rPr lang="en-US" sz="2200" dirty="0" smtClean="0"/>
              <a:t>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1956 – </a:t>
            </a:r>
            <a:r>
              <a:rPr lang="en-US" sz="2200" dirty="0" smtClean="0">
                <a:latin typeface="Symbol" pitchFamily="18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 discovery (nuclear reactor)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1962 – </a:t>
            </a:r>
            <a:r>
              <a:rPr lang="en-US" sz="2200" dirty="0" smtClean="0">
                <a:latin typeface="Symbol" pitchFamily="18" charset="2"/>
              </a:rPr>
              <a:t>n</a:t>
            </a:r>
            <a:r>
              <a:rPr lang="en-US" sz="2200" baseline="-25000" dirty="0" smtClean="0">
                <a:latin typeface="Symbol" pitchFamily="18" charset="2"/>
              </a:rPr>
              <a:t>m</a:t>
            </a:r>
            <a:r>
              <a:rPr lang="en-US" sz="2200" dirty="0" smtClean="0"/>
              <a:t> discovery at BNL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1968 – u and d quark (quark model)</a:t>
            </a:r>
          </a:p>
          <a:p>
            <a:r>
              <a:rPr lang="en-US" sz="2200" dirty="0" smtClean="0"/>
              <a:t> 1974 – c quark (BNL, SLAC,J/</a:t>
            </a:r>
            <a:r>
              <a:rPr lang="en-US" sz="2200" dirty="0" smtClean="0">
                <a:latin typeface="Symbol" pitchFamily="18" charset="2"/>
              </a:rPr>
              <a:t>y</a:t>
            </a:r>
            <a:r>
              <a:rPr lang="en-US" sz="2200" dirty="0" smtClean="0"/>
              <a:t>=</a:t>
            </a:r>
            <a:r>
              <a:rPr lang="en-US" sz="2200" dirty="0" err="1" smtClean="0"/>
              <a:t>ccbar</a:t>
            </a:r>
            <a:r>
              <a:rPr lang="en-US" sz="2200" dirty="0" smtClean="0"/>
              <a:t>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1977 – tau discovery (SLAC)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1977 – b quark (Upsilon, FNAL)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1979 – gluon (DESY)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1983 – W and Z (CERN)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1995 – top quark</a:t>
            </a:r>
          </a:p>
          <a:p>
            <a:r>
              <a:rPr lang="en-US" sz="2200" dirty="0"/>
              <a:t> 2000 – </a:t>
            </a:r>
            <a:r>
              <a:rPr lang="en-US" sz="2200" dirty="0" err="1">
                <a:latin typeface="Symbol" pitchFamily="18" charset="2"/>
              </a:rPr>
              <a:t>n</a:t>
            </a:r>
            <a:r>
              <a:rPr lang="en-US" sz="2200" baseline="-25000" dirty="0" err="1">
                <a:latin typeface="Symbol" pitchFamily="18" charset="2"/>
              </a:rPr>
              <a:t>t</a:t>
            </a:r>
            <a:r>
              <a:rPr lang="en-US" sz="2200" dirty="0"/>
              <a:t> discovery (</a:t>
            </a:r>
            <a:r>
              <a:rPr lang="en-US" sz="2200" dirty="0" err="1"/>
              <a:t>Fermilab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3" y="987730"/>
            <a:ext cx="707136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Explanation of the Higgs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380312" y="292494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Physicists</a:t>
            </a:r>
          </a:p>
          <a:p>
            <a:r>
              <a:rPr lang="en-US" altLang="zh-CN" dirty="0"/>
              <a:t>“Higgs field</a:t>
            </a:r>
            <a:r>
              <a:rPr lang="en-US" altLang="zh-CN" dirty="0" smtClean="0"/>
              <a:t>”</a:t>
            </a:r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79296" y="1988840"/>
            <a:ext cx="557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famous physicist is hard to move across the room</a:t>
            </a:r>
            <a:r>
              <a:rPr lang="en-US" altLang="zh-CN" dirty="0" smtClean="0"/>
              <a:t>.</a:t>
            </a:r>
            <a:endParaRPr lang="en-US" dirty="0" smtClean="0"/>
          </a:p>
          <a:p>
            <a:r>
              <a:rPr lang="en-US" altLang="zh-CN" dirty="0" smtClean="0"/>
              <a:t>“</a:t>
            </a:r>
            <a:r>
              <a:rPr lang="en-US" dirty="0" smtClean="0"/>
              <a:t>Particle</a:t>
            </a:r>
            <a:r>
              <a:rPr lang="en-US" altLang="zh-CN" dirty="0" smtClean="0"/>
              <a:t>” </a:t>
            </a:r>
            <a:r>
              <a:rPr lang="en-US" altLang="zh-CN" dirty="0" smtClean="0">
                <a:sym typeface="Wingdings" pitchFamily="2" charset="2"/>
              </a:rPr>
              <a:t> gain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07136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Explanation of the Higgs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September 12, 2012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Search for Higgs boson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9279E6-FEB0-4345-9375-033990C6A9C7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380312" y="292494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Physicists</a:t>
            </a:r>
          </a:p>
          <a:p>
            <a:r>
              <a:rPr lang="en-US" altLang="zh-CN" dirty="0"/>
              <a:t>“Higgs field</a:t>
            </a:r>
            <a:r>
              <a:rPr lang="en-US" altLang="zh-CN" dirty="0" smtClean="0"/>
              <a:t>”</a:t>
            </a:r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1340768"/>
            <a:ext cx="613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less popular physicist is easier to move across the room</a:t>
            </a:r>
            <a:r>
              <a:rPr lang="en-US" altLang="zh-CN" dirty="0" smtClean="0"/>
              <a:t>.</a:t>
            </a:r>
            <a:endParaRPr lang="en-US" dirty="0" smtClean="0"/>
          </a:p>
          <a:p>
            <a:r>
              <a:rPr lang="en-US" altLang="zh-CN" dirty="0" smtClean="0"/>
              <a:t>“</a:t>
            </a:r>
            <a:r>
              <a:rPr lang="en-US" dirty="0" smtClean="0"/>
              <a:t>Particle</a:t>
            </a:r>
            <a:r>
              <a:rPr lang="en-US" altLang="zh-CN" dirty="0" smtClean="0"/>
              <a:t>” </a:t>
            </a:r>
            <a:r>
              <a:rPr lang="en-US" altLang="zh-CN" dirty="0" smtClean="0">
                <a:sym typeface="Wingdings" pitchFamily="2" charset="2"/>
              </a:rPr>
              <a:t> gain lower mass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5158933"/>
            <a:ext cx="621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famous physicist is harder to move across the room</a:t>
            </a:r>
            <a:r>
              <a:rPr lang="en-US" altLang="zh-CN" dirty="0" smtClean="0"/>
              <a:t>.</a:t>
            </a:r>
            <a:endParaRPr lang="en-US" dirty="0" smtClean="0"/>
          </a:p>
          <a:p>
            <a:r>
              <a:rPr lang="en-US" altLang="zh-CN" dirty="0" smtClean="0"/>
              <a:t>“</a:t>
            </a:r>
            <a:r>
              <a:rPr lang="en-US" dirty="0" smtClean="0"/>
              <a:t>Particle</a:t>
            </a:r>
            <a:r>
              <a:rPr lang="en-US" altLang="zh-CN" dirty="0" smtClean="0"/>
              <a:t>” </a:t>
            </a:r>
            <a:r>
              <a:rPr lang="en-US" altLang="zh-CN" dirty="0" smtClean="0">
                <a:sym typeface="Wingdings" pitchFamily="2" charset="2"/>
              </a:rPr>
              <a:t> gain higher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TLASTalk-BlackWhite-2011April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ATLASTalk-BlackWhite-2011April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TLASTalk-BlackWhite-2011April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2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3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4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5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6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ATLASTalk-BlackWhite-2011April</Template>
  <TotalTime>31197</TotalTime>
  <Words>3441</Words>
  <Application>Microsoft Office PowerPoint</Application>
  <PresentationFormat>On-screen Show (4:3)</PresentationFormat>
  <Paragraphs>775</Paragraphs>
  <Slides>73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ATLASTalk-BlackWhite-2011April</vt:lpstr>
      <vt:lpstr>5_ATLASTalk-BlackWhite-2011April</vt:lpstr>
      <vt:lpstr>2_ATLASTalk-BlackWhite-2011April</vt:lpstr>
      <vt:lpstr>Equation</vt:lpstr>
      <vt:lpstr>Discovery of Higgs boson at LHC</vt:lpstr>
      <vt:lpstr>Introduction of Sub-atomic World</vt:lpstr>
      <vt:lpstr>Interactions of Particles</vt:lpstr>
      <vt:lpstr>Standard Model of Elementary Particles</vt:lpstr>
      <vt:lpstr>Higgs Mechanism</vt:lpstr>
      <vt:lpstr>Cartoon Explanation of the Higgs Boson</vt:lpstr>
      <vt:lpstr>Cartoon Explanation of the Higgs Boson</vt:lpstr>
      <vt:lpstr>Cartoon Explanation of the Higgs Boson</vt:lpstr>
      <vt:lpstr>Cartoon Explanation of the Higgs Boson</vt:lpstr>
      <vt:lpstr>Our Tool: High Energy Collider</vt:lpstr>
      <vt:lpstr>Our Tool: High Energy Collider</vt:lpstr>
      <vt:lpstr>Large Electron Positron Collider at CERN</vt:lpstr>
      <vt:lpstr>Search for Higgs boson at LEP</vt:lpstr>
      <vt:lpstr>Tevatron at Fermilab (FNAL)</vt:lpstr>
      <vt:lpstr>Search for Higgs boson at Tevatron</vt:lpstr>
      <vt:lpstr>Large Hadron Collider at CERN</vt:lpstr>
      <vt:lpstr>CERN</vt:lpstr>
      <vt:lpstr>Tunnel (26.7 km)</vt:lpstr>
      <vt:lpstr>Particle Acceleration and Collision</vt:lpstr>
      <vt:lpstr>Collisions at LHC</vt:lpstr>
      <vt:lpstr>LHC on BBC</vt:lpstr>
      <vt:lpstr>LHC on New York Times</vt:lpstr>
      <vt:lpstr>ATLAS and CMS Collaborations</vt:lpstr>
      <vt:lpstr>Academic Ranking of World Universities (Top-25)</vt:lpstr>
      <vt:lpstr>ATLAS Member Institutes</vt:lpstr>
      <vt:lpstr>ATLAS and CMS Member Institutes</vt:lpstr>
      <vt:lpstr>The ATLAS Detector: Huge Camera</vt:lpstr>
      <vt:lpstr>The CMS Detector</vt:lpstr>
      <vt:lpstr>Particle Detection</vt:lpstr>
      <vt:lpstr>Higgs Boson Mass Constraint</vt:lpstr>
      <vt:lpstr>Higgs Boson Production at LHC</vt:lpstr>
      <vt:lpstr>Higgs Boson Width</vt:lpstr>
      <vt:lpstr>Higgs Boson Decay</vt:lpstr>
      <vt:lpstr>ATLAS Data Samples</vt:lpstr>
      <vt:lpstr>Major Challenge</vt:lpstr>
      <vt:lpstr>Higgs  gg</vt:lpstr>
      <vt:lpstr>Higgs  gg</vt:lpstr>
      <vt:lpstr>Higgs  gg</vt:lpstr>
      <vt:lpstr>Results from CMS ( Hgg)</vt:lpstr>
      <vt:lpstr>Results from CMS ( Hgg)</vt:lpstr>
      <vt:lpstr>Higgs  ZZ*  4l: the golden channel</vt:lpstr>
      <vt:lpstr>Higgs  ZZ*  4l</vt:lpstr>
      <vt:lpstr>Higgs  ZZ*  4l</vt:lpstr>
      <vt:lpstr>Results from CMS (HZZ*4l)</vt:lpstr>
      <vt:lpstr>Candidate of HZZ*4l (CMS)</vt:lpstr>
      <vt:lpstr>H  ZZ*  4m Candidate</vt:lpstr>
      <vt:lpstr>Combined Results from ATLAS</vt:lpstr>
      <vt:lpstr>Combined Results from CMS</vt:lpstr>
      <vt:lpstr>Observation of a New Particle !</vt:lpstr>
      <vt:lpstr>We have a discovery !!!</vt:lpstr>
      <vt:lpstr>NEWS about the Higgs Boson (2012.7.4)</vt:lpstr>
      <vt:lpstr>Prize for Higgs Mechanism</vt:lpstr>
      <vt:lpstr>PowerPoint Presentation</vt:lpstr>
      <vt:lpstr>P-value</vt:lpstr>
      <vt:lpstr>Standard Deviation</vt:lpstr>
      <vt:lpstr>What’s Next ?</vt:lpstr>
      <vt:lpstr>Next Step</vt:lpstr>
      <vt:lpstr>Higgs Spin and Parity</vt:lpstr>
      <vt:lpstr>Combined Results from ATLAS</vt:lpstr>
      <vt:lpstr>Higgs  WW*  lnln</vt:lpstr>
      <vt:lpstr>Higgs  WW*  lnln</vt:lpstr>
      <vt:lpstr>Higgs  WW*  lnln</vt:lpstr>
      <vt:lpstr>Higgs Search Overview</vt:lpstr>
      <vt:lpstr>PowerPoint Presentation</vt:lpstr>
      <vt:lpstr>Higgs Boson Decays</vt:lpstr>
      <vt:lpstr>Yukawa Couplings</vt:lpstr>
      <vt:lpstr>Gauge Higgs Couplings</vt:lpstr>
      <vt:lpstr>Selected HZZ*4l Candidates</vt:lpstr>
      <vt:lpstr>H  ZZ*  eeee Candidate</vt:lpstr>
      <vt:lpstr>H  ZZ*  2e2m Candidate</vt:lpstr>
      <vt:lpstr>BDT Training and Test Results</vt:lpstr>
      <vt:lpstr>Log-likelihood Ratio and Separation Power</vt:lpstr>
      <vt:lpstr>Discovery of SM Particles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 Cross-section measurement and  WWZ aTGC limit</dc:title>
  <dc:creator>Xuefei</dc:creator>
  <cp:lastModifiedBy>hyang</cp:lastModifiedBy>
  <cp:revision>2280</cp:revision>
  <dcterms:created xsi:type="dcterms:W3CDTF">2011-07-25T20:03:42Z</dcterms:created>
  <dcterms:modified xsi:type="dcterms:W3CDTF">2012-09-12T05:52:15Z</dcterms:modified>
</cp:coreProperties>
</file>